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trictFirstAndLastChars="0" saveSubsetFonts="1">
  <p:sldMasterIdLst>
    <p:sldMasterId id="2147483648" r:id="rId1"/>
  </p:sldMasterIdLst>
  <p:notesMasterIdLst>
    <p:notesMasterId r:id="rId12"/>
  </p:notesMasterIdLst>
  <p:handoutMasterIdLst>
    <p:handoutMasterId r:id="rId13"/>
  </p:handoutMasterIdLst>
  <p:sldIdLst>
    <p:sldId id="263" r:id="rId2"/>
    <p:sldId id="264" r:id="rId3"/>
    <p:sldId id="265" r:id="rId4"/>
    <p:sldId id="266" r:id="rId5"/>
    <p:sldId id="267" r:id="rId6"/>
    <p:sldId id="273" r:id="rId7"/>
    <p:sldId id="269" r:id="rId8"/>
    <p:sldId id="270" r:id="rId9"/>
    <p:sldId id="271" r:id="rId10"/>
    <p:sldId id="272" r:id="rId11"/>
  </p:sldIdLst>
  <p:sldSz cx="9144000" cy="6858000" type="screen4x3"/>
  <p:notesSz cx="7010400" cy="92837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4E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57" autoAdjust="0"/>
    <p:restoredTop sz="94674" autoAdjust="0"/>
  </p:normalViewPr>
  <p:slideViewPr>
    <p:cSldViewPr>
      <p:cViewPr>
        <p:scale>
          <a:sx n="135" d="100"/>
          <a:sy n="135" d="100"/>
        </p:scale>
        <p:origin x="320" y="5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267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1026">
            <a:extLst>
              <a:ext uri="{FF2B5EF4-FFF2-40B4-BE49-F238E27FC236}">
                <a16:creationId xmlns:a16="http://schemas.microsoft.com/office/drawing/2014/main" id="{1167157A-959E-44CC-9EBE-7E96A294DF2C}"/>
              </a:ext>
            </a:extLst>
          </p:cNvPr>
          <p:cNvSpPr>
            <a:spLocks noGrp="1" noChangeArrowheads="1"/>
          </p:cNvSpPr>
          <p:nvPr>
            <p:ph type="hdr" sz="quarter"/>
          </p:nvPr>
        </p:nvSpPr>
        <p:spPr bwMode="auto">
          <a:xfrm>
            <a:off x="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5363" name="Rectangle 1027">
            <a:extLst>
              <a:ext uri="{FF2B5EF4-FFF2-40B4-BE49-F238E27FC236}">
                <a16:creationId xmlns:a16="http://schemas.microsoft.com/office/drawing/2014/main" id="{EABE679E-D181-496C-9EC6-D15D564B7453}"/>
              </a:ext>
            </a:extLst>
          </p:cNvPr>
          <p:cNvSpPr>
            <a:spLocks noGrp="1" noChangeArrowheads="1"/>
          </p:cNvSpPr>
          <p:nvPr>
            <p:ph type="dt" sz="quarter" idx="1"/>
          </p:nvPr>
        </p:nvSpPr>
        <p:spPr bwMode="auto">
          <a:xfrm>
            <a:off x="3962400" y="0"/>
            <a:ext cx="3048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5364" name="Rectangle 1028">
            <a:extLst>
              <a:ext uri="{FF2B5EF4-FFF2-40B4-BE49-F238E27FC236}">
                <a16:creationId xmlns:a16="http://schemas.microsoft.com/office/drawing/2014/main" id="{C1B67574-D23A-4554-9CF6-CF2B35FE2953}"/>
              </a:ext>
            </a:extLst>
          </p:cNvPr>
          <p:cNvSpPr>
            <a:spLocks noGrp="1" noChangeArrowheads="1"/>
          </p:cNvSpPr>
          <p:nvPr>
            <p:ph type="ftr" sz="quarter" idx="2"/>
          </p:nvPr>
        </p:nvSpPr>
        <p:spPr bwMode="auto">
          <a:xfrm>
            <a:off x="0" y="88392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5365" name="Rectangle 1029">
            <a:extLst>
              <a:ext uri="{FF2B5EF4-FFF2-40B4-BE49-F238E27FC236}">
                <a16:creationId xmlns:a16="http://schemas.microsoft.com/office/drawing/2014/main" id="{C635028A-6D38-4B47-B523-E48BB4478356}"/>
              </a:ext>
            </a:extLst>
          </p:cNvPr>
          <p:cNvSpPr>
            <a:spLocks noGrp="1" noChangeArrowheads="1"/>
          </p:cNvSpPr>
          <p:nvPr>
            <p:ph type="sldNum" sz="quarter" idx="3"/>
          </p:nvPr>
        </p:nvSpPr>
        <p:spPr bwMode="auto">
          <a:xfrm>
            <a:off x="3962400" y="8839200"/>
            <a:ext cx="3048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22C308F-DC61-E544-B1E4-3B2BA23D14E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55D0FB3C-2EA0-43B9-9537-404B0DA725FE}"/>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defTabSz="931863">
              <a:defRPr sz="1200"/>
            </a:lvl1pPr>
          </a:lstStyle>
          <a:p>
            <a:pPr>
              <a:defRPr/>
            </a:pPr>
            <a:endParaRPr lang="en-US"/>
          </a:p>
        </p:txBody>
      </p:sp>
      <p:sp>
        <p:nvSpPr>
          <p:cNvPr id="5123" name="Rectangle 3">
            <a:extLst>
              <a:ext uri="{FF2B5EF4-FFF2-40B4-BE49-F238E27FC236}">
                <a16:creationId xmlns:a16="http://schemas.microsoft.com/office/drawing/2014/main" id="{7D095060-FA45-435F-A8ED-2CEE195CEA9C}"/>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algn="r" defTabSz="931863">
              <a:defRPr sz="1200"/>
            </a:lvl1pPr>
          </a:lstStyle>
          <a:p>
            <a:pPr>
              <a:defRPr/>
            </a:pPr>
            <a:endParaRPr lang="en-US"/>
          </a:p>
        </p:txBody>
      </p:sp>
      <p:sp>
        <p:nvSpPr>
          <p:cNvPr id="2052" name="Rectangle 4">
            <a:extLst>
              <a:ext uri="{FF2B5EF4-FFF2-40B4-BE49-F238E27FC236}">
                <a16:creationId xmlns:a16="http://schemas.microsoft.com/office/drawing/2014/main" id="{E58DCB4B-47C2-744A-B871-7BC2A3202D74}"/>
              </a:ext>
            </a:extLst>
          </p:cNvPr>
          <p:cNvSpPr>
            <a:spLocks noGrp="1" noRot="1" noChangeAspect="1" noChangeArrowheads="1" noTextEdit="1"/>
          </p:cNvSpPr>
          <p:nvPr>
            <p:ph type="sldImg" idx="2"/>
          </p:nvPr>
        </p:nvSpPr>
        <p:spPr bwMode="auto">
          <a:xfrm>
            <a:off x="118427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141CD5C1-AA89-44FF-B699-12681AEE086D}"/>
              </a:ext>
            </a:extLst>
          </p:cNvPr>
          <p:cNvSpPr>
            <a:spLocks noGrp="1" noChangeArrowheads="1"/>
          </p:cNvSpPr>
          <p:nvPr>
            <p:ph type="body" sz="quarter" idx="3"/>
          </p:nvPr>
        </p:nvSpPr>
        <p:spPr bwMode="auto">
          <a:xfrm>
            <a:off x="935038" y="4410075"/>
            <a:ext cx="5140325" cy="4176713"/>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a:extLst>
              <a:ext uri="{FF2B5EF4-FFF2-40B4-BE49-F238E27FC236}">
                <a16:creationId xmlns:a16="http://schemas.microsoft.com/office/drawing/2014/main" id="{E3C703CC-0B56-419B-9FF8-7D97A976C8C3}"/>
              </a:ext>
            </a:extLst>
          </p:cNvPr>
          <p:cNvSpPr>
            <a:spLocks noGrp="1" noChangeArrowheads="1"/>
          </p:cNvSpPr>
          <p:nvPr>
            <p:ph type="ftr" sz="quarter" idx="4"/>
          </p:nvPr>
        </p:nvSpPr>
        <p:spPr bwMode="auto">
          <a:xfrm>
            <a:off x="0" y="8820150"/>
            <a:ext cx="3036888" cy="463550"/>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defTabSz="931863">
              <a:defRPr sz="1200"/>
            </a:lvl1pPr>
          </a:lstStyle>
          <a:p>
            <a:pPr>
              <a:defRPr/>
            </a:pPr>
            <a:endParaRPr lang="en-US"/>
          </a:p>
        </p:txBody>
      </p:sp>
      <p:sp>
        <p:nvSpPr>
          <p:cNvPr id="5127" name="Rectangle 7">
            <a:extLst>
              <a:ext uri="{FF2B5EF4-FFF2-40B4-BE49-F238E27FC236}">
                <a16:creationId xmlns:a16="http://schemas.microsoft.com/office/drawing/2014/main" id="{598CAEB2-D5BD-49AA-B41A-DB5397A38D6D}"/>
              </a:ext>
            </a:extLst>
          </p:cNvPr>
          <p:cNvSpPr>
            <a:spLocks noGrp="1" noChangeArrowheads="1"/>
          </p:cNvSpPr>
          <p:nvPr>
            <p:ph type="sldNum" sz="quarter" idx="5"/>
          </p:nvPr>
        </p:nvSpPr>
        <p:spPr bwMode="auto">
          <a:xfrm>
            <a:off x="3973513" y="8820150"/>
            <a:ext cx="3036887" cy="463550"/>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algn="r" defTabSz="931863">
              <a:defRPr sz="1200"/>
            </a:lvl1pPr>
          </a:lstStyle>
          <a:p>
            <a:pPr>
              <a:defRPr/>
            </a:pPr>
            <a:fld id="{031D1633-D32E-BD48-8450-6F6A0F09E6A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3AF1C1B5-99C4-D049-8A6F-7D66E7B4DD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726DE55F-63F2-9E4B-80A3-1A661BE96B2B}" type="slidenum">
              <a:rPr lang="en-US" altLang="en-US" sz="1200" smtClean="0"/>
              <a:pPr/>
              <a:t>2</a:t>
            </a:fld>
            <a:endParaRPr lang="en-US" altLang="en-US" sz="1200"/>
          </a:p>
        </p:txBody>
      </p:sp>
      <p:sp>
        <p:nvSpPr>
          <p:cNvPr id="5122" name="Rectangle 2">
            <a:extLst>
              <a:ext uri="{FF2B5EF4-FFF2-40B4-BE49-F238E27FC236}">
                <a16:creationId xmlns:a16="http://schemas.microsoft.com/office/drawing/2014/main" id="{58FE7538-93E8-294C-A9B0-E142887DF8AD}"/>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5123" name="Rectangle 3">
            <a:extLst>
              <a:ext uri="{FF2B5EF4-FFF2-40B4-BE49-F238E27FC236}">
                <a16:creationId xmlns:a16="http://schemas.microsoft.com/office/drawing/2014/main" id="{092764FD-79A2-6C42-ACFE-2F011C5286C5}"/>
              </a:ext>
            </a:extLst>
          </p:cNvPr>
          <p:cNvSpPr>
            <a:spLocks noGrp="1" noRot="1" noChangeAspect="1" noChangeArrowheads="1" noTextEdit="1"/>
          </p:cNvSpPr>
          <p:nvPr>
            <p:ph type="sldImg"/>
          </p:nvPr>
        </p:nvSpPr>
        <p:spPr>
          <a:xfrm>
            <a:off x="1204913" y="709613"/>
            <a:ext cx="4605337" cy="3454400"/>
          </a:xfrm>
          <a:ln w="12700" cap="flat">
            <a:solidFill>
              <a:schemeClr val="tx1"/>
            </a:solid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268463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3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95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454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0663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2423226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81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1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697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30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639156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974638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a:extLst>
              <a:ext uri="{FF2B5EF4-FFF2-40B4-BE49-F238E27FC236}">
                <a16:creationId xmlns:a16="http://schemas.microsoft.com/office/drawing/2014/main" id="{5716B776-9F82-624D-B6AF-04F934B1A545}"/>
              </a:ext>
            </a:extLst>
          </p:cNvPr>
          <p:cNvSpPr>
            <a:spLocks noChangeArrowheads="1"/>
          </p:cNvSpPr>
          <p:nvPr/>
        </p:nvSpPr>
        <p:spPr bwMode="auto">
          <a:xfrm>
            <a:off x="0" y="6629400"/>
            <a:ext cx="9144000" cy="228600"/>
          </a:xfrm>
          <a:prstGeom prst="rect">
            <a:avLst/>
          </a:prstGeom>
          <a:solidFill>
            <a:srgbClr val="FA4F0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en-US" altLang="en-US"/>
          </a:p>
        </p:txBody>
      </p:sp>
      <p:sp>
        <p:nvSpPr>
          <p:cNvPr id="1027" name="Rectangle 2">
            <a:extLst>
              <a:ext uri="{FF2B5EF4-FFF2-40B4-BE49-F238E27FC236}">
                <a16:creationId xmlns:a16="http://schemas.microsoft.com/office/drawing/2014/main" id="{9088A328-B365-0841-951E-D3654E125D86}"/>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1D85A36F-59E1-3C49-BE1E-050EEDBF234F}"/>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55C399B-EDD5-A441-B64C-217CC9FBDD44}"/>
              </a:ext>
            </a:extLst>
          </p:cNvPr>
          <p:cNvPicPr>
            <a:picLocks noChangeAspect="1"/>
          </p:cNvPicPr>
          <p:nvPr/>
        </p:nvPicPr>
        <p:blipFill>
          <a:blip r:embed="rId3"/>
          <a:stretch>
            <a:fillRect/>
          </a:stretch>
        </p:blipFill>
        <p:spPr>
          <a:xfrm>
            <a:off x="6639899" y="1746511"/>
            <a:ext cx="2365841" cy="1401570"/>
          </a:xfrm>
          <a:prstGeom prst="rect">
            <a:avLst/>
          </a:prstGeom>
        </p:spPr>
      </p:pic>
      <p:sp>
        <p:nvSpPr>
          <p:cNvPr id="37" name="Rectangle 6">
            <a:extLst>
              <a:ext uri="{FF2B5EF4-FFF2-40B4-BE49-F238E27FC236}">
                <a16:creationId xmlns:a16="http://schemas.microsoft.com/office/drawing/2014/main" id="{4631A68F-12B4-A248-9F8D-4A3875CF37E5}"/>
              </a:ext>
            </a:extLst>
          </p:cNvPr>
          <p:cNvSpPr>
            <a:spLocks noChangeArrowheads="1"/>
          </p:cNvSpPr>
          <p:nvPr/>
        </p:nvSpPr>
        <p:spPr bwMode="auto">
          <a:xfrm>
            <a:off x="0" y="6626135"/>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pic>
        <p:nvPicPr>
          <p:cNvPr id="13" name="Picture 12">
            <a:extLst>
              <a:ext uri="{FF2B5EF4-FFF2-40B4-BE49-F238E27FC236}">
                <a16:creationId xmlns:a16="http://schemas.microsoft.com/office/drawing/2014/main" id="{08275AA9-75B8-3D4E-B248-653265E465BE}"/>
              </a:ext>
            </a:extLst>
          </p:cNvPr>
          <p:cNvPicPr>
            <a:picLocks noChangeAspect="1"/>
          </p:cNvPicPr>
          <p:nvPr/>
        </p:nvPicPr>
        <p:blipFill>
          <a:blip r:embed="rId4"/>
          <a:stretch>
            <a:fillRect/>
          </a:stretch>
        </p:blipFill>
        <p:spPr>
          <a:xfrm>
            <a:off x="2135611" y="4646354"/>
            <a:ext cx="2025628" cy="1209750"/>
          </a:xfrm>
          <a:prstGeom prst="rect">
            <a:avLst/>
          </a:prstGeom>
        </p:spPr>
      </p:pic>
      <p:sp>
        <p:nvSpPr>
          <p:cNvPr id="4097" name="Rectangle 6">
            <a:extLst>
              <a:ext uri="{FF2B5EF4-FFF2-40B4-BE49-F238E27FC236}">
                <a16:creationId xmlns:a16="http://schemas.microsoft.com/office/drawing/2014/main" id="{6A6C28B2-7C1F-CF4D-A2E4-9C14964591E0}"/>
              </a:ext>
            </a:extLst>
          </p:cNvPr>
          <p:cNvSpPr>
            <a:spLocks noChangeArrowheads="1"/>
          </p:cNvSpPr>
          <p:nvPr/>
        </p:nvSpPr>
        <p:spPr bwMode="auto">
          <a:xfrm>
            <a:off x="0" y="990600"/>
            <a:ext cx="9144000" cy="381000"/>
          </a:xfrm>
          <a:prstGeom prst="rect">
            <a:avLst/>
          </a:prstGeom>
          <a:solidFill>
            <a:srgbClr val="2E4EC1"/>
          </a:solidFill>
          <a:ln w="254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098" name="Line 9">
            <a:extLst>
              <a:ext uri="{FF2B5EF4-FFF2-40B4-BE49-F238E27FC236}">
                <a16:creationId xmlns:a16="http://schemas.microsoft.com/office/drawing/2014/main" id="{21099CCF-05B6-694C-8715-D6F5232DFCC3}"/>
              </a:ext>
            </a:extLst>
          </p:cNvPr>
          <p:cNvSpPr>
            <a:spLocks noChangeShapeType="1"/>
          </p:cNvSpPr>
          <p:nvPr/>
        </p:nvSpPr>
        <p:spPr bwMode="auto">
          <a:xfrm>
            <a:off x="4203700" y="1397000"/>
            <a:ext cx="0" cy="46736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9" name="Line 10">
            <a:extLst>
              <a:ext uri="{FF2B5EF4-FFF2-40B4-BE49-F238E27FC236}">
                <a16:creationId xmlns:a16="http://schemas.microsoft.com/office/drawing/2014/main" id="{17C35FFE-4683-AD4C-9C17-737A957703E0}"/>
              </a:ext>
            </a:extLst>
          </p:cNvPr>
          <p:cNvSpPr>
            <a:spLocks noChangeShapeType="1"/>
          </p:cNvSpPr>
          <p:nvPr/>
        </p:nvSpPr>
        <p:spPr bwMode="auto">
          <a:xfrm>
            <a:off x="0" y="6045200"/>
            <a:ext cx="9144000" cy="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Rectangle 11">
            <a:extLst>
              <a:ext uri="{FF2B5EF4-FFF2-40B4-BE49-F238E27FC236}">
                <a16:creationId xmlns:a16="http://schemas.microsoft.com/office/drawing/2014/main" id="{EC322C66-E3FD-4E83-BBCB-AC5A99E9EAE7}"/>
              </a:ext>
            </a:extLst>
          </p:cNvPr>
          <p:cNvSpPr>
            <a:spLocks noChangeArrowheads="1"/>
          </p:cNvSpPr>
          <p:nvPr/>
        </p:nvSpPr>
        <p:spPr bwMode="auto">
          <a:xfrm>
            <a:off x="275566" y="1477523"/>
            <a:ext cx="14478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DEFINE</a:t>
            </a:r>
          </a:p>
        </p:txBody>
      </p:sp>
      <p:sp>
        <p:nvSpPr>
          <p:cNvPr id="19468" name="Rectangle 12">
            <a:extLst>
              <a:ext uri="{FF2B5EF4-FFF2-40B4-BE49-F238E27FC236}">
                <a16:creationId xmlns:a16="http://schemas.microsoft.com/office/drawing/2014/main" id="{7AEBAC47-2996-430C-B6A0-E89BB84FDE57}"/>
              </a:ext>
            </a:extLst>
          </p:cNvPr>
          <p:cNvSpPr>
            <a:spLocks noChangeArrowheads="1"/>
          </p:cNvSpPr>
          <p:nvPr/>
        </p:nvSpPr>
        <p:spPr bwMode="auto">
          <a:xfrm>
            <a:off x="2451100" y="14732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MEASURE</a:t>
            </a:r>
          </a:p>
        </p:txBody>
      </p:sp>
      <p:sp>
        <p:nvSpPr>
          <p:cNvPr id="4102" name="Rectangle 13">
            <a:extLst>
              <a:ext uri="{FF2B5EF4-FFF2-40B4-BE49-F238E27FC236}">
                <a16:creationId xmlns:a16="http://schemas.microsoft.com/office/drawing/2014/main" id="{B23AB2C3-5C45-BD4E-BEE9-6ED449EC685A}"/>
              </a:ext>
            </a:extLst>
          </p:cNvPr>
          <p:cNvSpPr>
            <a:spLocks noChangeArrowheads="1"/>
          </p:cNvSpPr>
          <p:nvPr/>
        </p:nvSpPr>
        <p:spPr bwMode="auto">
          <a:xfrm>
            <a:off x="3965575" y="1430338"/>
            <a:ext cx="985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03" name="Rectangle 14">
            <a:extLst>
              <a:ext uri="{FF2B5EF4-FFF2-40B4-BE49-F238E27FC236}">
                <a16:creationId xmlns:a16="http://schemas.microsoft.com/office/drawing/2014/main" id="{5BAA4B00-D5D9-6245-98E2-1FACBFCFE6CF}"/>
              </a:ext>
            </a:extLst>
          </p:cNvPr>
          <p:cNvSpPr>
            <a:spLocks noChangeArrowheads="1"/>
          </p:cNvSpPr>
          <p:nvPr/>
        </p:nvSpPr>
        <p:spPr bwMode="auto">
          <a:xfrm>
            <a:off x="7708900"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04" name="Rectangle 15">
            <a:extLst>
              <a:ext uri="{FF2B5EF4-FFF2-40B4-BE49-F238E27FC236}">
                <a16:creationId xmlns:a16="http://schemas.microsoft.com/office/drawing/2014/main" id="{22CFA3C1-BA6B-6C40-8DE4-EB8E826F2B8E}"/>
              </a:ext>
            </a:extLst>
          </p:cNvPr>
          <p:cNvSpPr>
            <a:spLocks noChangeArrowheads="1"/>
          </p:cNvSpPr>
          <p:nvPr/>
        </p:nvSpPr>
        <p:spPr bwMode="auto">
          <a:xfrm>
            <a:off x="6059488" y="12525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05" name="Text Box 16">
            <a:extLst>
              <a:ext uri="{FF2B5EF4-FFF2-40B4-BE49-F238E27FC236}">
                <a16:creationId xmlns:a16="http://schemas.microsoft.com/office/drawing/2014/main" id="{10F6F589-8C6C-7648-BEE0-37990A3927B0}"/>
              </a:ext>
            </a:extLst>
          </p:cNvPr>
          <p:cNvSpPr txBox="1">
            <a:spLocks noChangeArrowheads="1"/>
          </p:cNvSpPr>
          <p:nvPr/>
        </p:nvSpPr>
        <p:spPr bwMode="auto">
          <a:xfrm>
            <a:off x="1955800" y="101600"/>
            <a:ext cx="703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err="1">
                <a:solidFill>
                  <a:srgbClr val="2E4EC1"/>
                </a:solidFill>
                <a:latin typeface="Arial" panose="020B0604020202020204" pitchFamily="34" charset="0"/>
              </a:rPr>
              <a:t>Pricetek</a:t>
            </a:r>
            <a:r>
              <a:rPr lang="en-US" altLang="en-US" sz="2400" b="1" dirty="0">
                <a:solidFill>
                  <a:srgbClr val="2E4EC1"/>
                </a:solidFill>
                <a:latin typeface="Arial" panose="020B0604020202020204" pitchFamily="34" charset="0"/>
              </a:rPr>
              <a:t> Data Report</a:t>
            </a:r>
          </a:p>
        </p:txBody>
      </p:sp>
      <p:sp>
        <p:nvSpPr>
          <p:cNvPr id="4106" name="Text Box 17">
            <a:extLst>
              <a:ext uri="{FF2B5EF4-FFF2-40B4-BE49-F238E27FC236}">
                <a16:creationId xmlns:a16="http://schemas.microsoft.com/office/drawing/2014/main" id="{B0AAA87A-2894-174A-9AC8-62A3ACBCCAEE}"/>
              </a:ext>
            </a:extLst>
          </p:cNvPr>
          <p:cNvSpPr txBox="1">
            <a:spLocks noChangeArrowheads="1"/>
          </p:cNvSpPr>
          <p:nvPr/>
        </p:nvSpPr>
        <p:spPr bwMode="auto">
          <a:xfrm>
            <a:off x="1154112" y="974725"/>
            <a:ext cx="12192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Team Launch:</a:t>
            </a:r>
            <a:endParaRPr lang="en-US" altLang="en-US" sz="1000" dirty="0">
              <a:latin typeface="Arial" panose="020B0604020202020204" pitchFamily="34" charset="0"/>
            </a:endParaRPr>
          </a:p>
        </p:txBody>
      </p:sp>
      <p:sp>
        <p:nvSpPr>
          <p:cNvPr id="4107" name="Rectangle 19">
            <a:extLst>
              <a:ext uri="{FF2B5EF4-FFF2-40B4-BE49-F238E27FC236}">
                <a16:creationId xmlns:a16="http://schemas.microsoft.com/office/drawing/2014/main" id="{2A805F4E-F1F8-994D-801A-9555E3D8C2CC}"/>
              </a:ext>
            </a:extLst>
          </p:cNvPr>
          <p:cNvSpPr>
            <a:spLocks noChangeArrowheads="1"/>
          </p:cNvSpPr>
          <p:nvPr/>
        </p:nvSpPr>
        <p:spPr bwMode="auto">
          <a:xfrm>
            <a:off x="8547100"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08" name="Rectangle 20">
            <a:extLst>
              <a:ext uri="{FF2B5EF4-FFF2-40B4-BE49-F238E27FC236}">
                <a16:creationId xmlns:a16="http://schemas.microsoft.com/office/drawing/2014/main" id="{0FE58F8F-4443-904F-8D28-06DDC609E6CE}"/>
              </a:ext>
            </a:extLst>
          </p:cNvPr>
          <p:cNvSpPr>
            <a:spLocks noChangeArrowheads="1"/>
          </p:cNvSpPr>
          <p:nvPr/>
        </p:nvSpPr>
        <p:spPr bwMode="auto">
          <a:xfrm>
            <a:off x="8551863" y="1274763"/>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09" name="Text Box 21">
            <a:extLst>
              <a:ext uri="{FF2B5EF4-FFF2-40B4-BE49-F238E27FC236}">
                <a16:creationId xmlns:a16="http://schemas.microsoft.com/office/drawing/2014/main" id="{C2D712E5-3128-D244-AAB4-31DF0384FDB9}"/>
              </a:ext>
            </a:extLst>
          </p:cNvPr>
          <p:cNvSpPr txBox="1">
            <a:spLocks noChangeArrowheads="1"/>
          </p:cNvSpPr>
          <p:nvPr/>
        </p:nvSpPr>
        <p:spPr bwMode="auto">
          <a:xfrm>
            <a:off x="2438400" y="974725"/>
            <a:ext cx="6190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Define:</a:t>
            </a:r>
          </a:p>
          <a:p>
            <a:pPr>
              <a:spcBef>
                <a:spcPct val="0"/>
              </a:spcBef>
              <a:buFontTx/>
              <a:buNone/>
            </a:pPr>
            <a:endParaRPr lang="en-US" altLang="en-US" sz="1000" dirty="0">
              <a:latin typeface="Arial" panose="020B0604020202020204" pitchFamily="34" charset="0"/>
            </a:endParaRPr>
          </a:p>
        </p:txBody>
      </p:sp>
      <p:sp>
        <p:nvSpPr>
          <p:cNvPr id="4110" name="Text Box 22">
            <a:extLst>
              <a:ext uri="{FF2B5EF4-FFF2-40B4-BE49-F238E27FC236}">
                <a16:creationId xmlns:a16="http://schemas.microsoft.com/office/drawing/2014/main" id="{3475BC08-DC49-B849-91EE-A519708093E4}"/>
              </a:ext>
            </a:extLst>
          </p:cNvPr>
          <p:cNvSpPr txBox="1">
            <a:spLocks noChangeArrowheads="1"/>
          </p:cNvSpPr>
          <p:nvPr/>
        </p:nvSpPr>
        <p:spPr bwMode="auto">
          <a:xfrm>
            <a:off x="3733800" y="974725"/>
            <a:ext cx="745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Measure:</a:t>
            </a:r>
          </a:p>
          <a:p>
            <a:pPr>
              <a:spcBef>
                <a:spcPct val="0"/>
              </a:spcBef>
              <a:buFontTx/>
              <a:buNone/>
            </a:pPr>
            <a:endParaRPr lang="en-US" altLang="en-US" sz="1000" dirty="0">
              <a:latin typeface="Arial" panose="020B0604020202020204" pitchFamily="34" charset="0"/>
            </a:endParaRPr>
          </a:p>
        </p:txBody>
      </p:sp>
      <p:sp>
        <p:nvSpPr>
          <p:cNvPr id="4111" name="Text Box 23">
            <a:extLst>
              <a:ext uri="{FF2B5EF4-FFF2-40B4-BE49-F238E27FC236}">
                <a16:creationId xmlns:a16="http://schemas.microsoft.com/office/drawing/2014/main" id="{56F571CD-8C32-CC44-82A1-3FE7AD2D5995}"/>
              </a:ext>
            </a:extLst>
          </p:cNvPr>
          <p:cNvSpPr txBox="1">
            <a:spLocks noChangeArrowheads="1"/>
          </p:cNvSpPr>
          <p:nvPr/>
        </p:nvSpPr>
        <p:spPr bwMode="auto">
          <a:xfrm>
            <a:off x="5105400" y="974725"/>
            <a:ext cx="710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Analyze:</a:t>
            </a:r>
          </a:p>
          <a:p>
            <a:pPr>
              <a:spcBef>
                <a:spcPct val="0"/>
              </a:spcBef>
              <a:buFontTx/>
              <a:buNone/>
            </a:pPr>
            <a:endParaRPr lang="en-US" altLang="en-US" sz="1000" dirty="0">
              <a:latin typeface="Arial" panose="020B0604020202020204" pitchFamily="34" charset="0"/>
            </a:endParaRPr>
          </a:p>
        </p:txBody>
      </p:sp>
      <p:sp>
        <p:nvSpPr>
          <p:cNvPr id="4112" name="Text Box 24">
            <a:extLst>
              <a:ext uri="{FF2B5EF4-FFF2-40B4-BE49-F238E27FC236}">
                <a16:creationId xmlns:a16="http://schemas.microsoft.com/office/drawing/2014/main" id="{B0AF6FF6-0BE2-F544-ACAA-EC51935164CF}"/>
              </a:ext>
            </a:extLst>
          </p:cNvPr>
          <p:cNvSpPr txBox="1">
            <a:spLocks noChangeArrowheads="1"/>
          </p:cNvSpPr>
          <p:nvPr/>
        </p:nvSpPr>
        <p:spPr bwMode="auto">
          <a:xfrm>
            <a:off x="7696200" y="974725"/>
            <a:ext cx="6848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Control:</a:t>
            </a:r>
          </a:p>
          <a:p>
            <a:pPr>
              <a:spcBef>
                <a:spcPct val="0"/>
              </a:spcBef>
              <a:buFontTx/>
              <a:buNone/>
            </a:pPr>
            <a:endParaRPr lang="en-US" altLang="en-US" sz="1000" dirty="0">
              <a:solidFill>
                <a:schemeClr val="bg1"/>
              </a:solidFill>
              <a:latin typeface="Arial" panose="020B0604020202020204" pitchFamily="34" charset="0"/>
            </a:endParaRPr>
          </a:p>
        </p:txBody>
      </p:sp>
      <p:sp>
        <p:nvSpPr>
          <p:cNvPr id="4113" name="Text Box 25">
            <a:extLst>
              <a:ext uri="{FF2B5EF4-FFF2-40B4-BE49-F238E27FC236}">
                <a16:creationId xmlns:a16="http://schemas.microsoft.com/office/drawing/2014/main" id="{841BD0F2-FF4F-FE4B-B674-A79732E5130D}"/>
              </a:ext>
            </a:extLst>
          </p:cNvPr>
          <p:cNvSpPr txBox="1">
            <a:spLocks noChangeArrowheads="1"/>
          </p:cNvSpPr>
          <p:nvPr/>
        </p:nvSpPr>
        <p:spPr bwMode="auto">
          <a:xfrm>
            <a:off x="6400800" y="974725"/>
            <a:ext cx="7248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Improve:</a:t>
            </a:r>
          </a:p>
          <a:p>
            <a:pPr>
              <a:spcBef>
                <a:spcPct val="0"/>
              </a:spcBef>
              <a:buFontTx/>
              <a:buNone/>
            </a:pPr>
            <a:endParaRPr lang="en-US" altLang="en-US" sz="1000" dirty="0">
              <a:solidFill>
                <a:schemeClr val="bg1"/>
              </a:solidFill>
              <a:latin typeface="Arial" panose="020B0604020202020204" pitchFamily="34" charset="0"/>
            </a:endParaRPr>
          </a:p>
        </p:txBody>
      </p:sp>
      <p:sp>
        <p:nvSpPr>
          <p:cNvPr id="4114" name="Text Box 31">
            <a:extLst>
              <a:ext uri="{FF2B5EF4-FFF2-40B4-BE49-F238E27FC236}">
                <a16:creationId xmlns:a16="http://schemas.microsoft.com/office/drawing/2014/main" id="{AA2AC2E2-28BB-8B46-8B3F-0E220BD079C8}"/>
              </a:ext>
            </a:extLst>
          </p:cNvPr>
          <p:cNvSpPr txBox="1">
            <a:spLocks noChangeArrowheads="1"/>
          </p:cNvSpPr>
          <p:nvPr/>
        </p:nvSpPr>
        <p:spPr bwMode="auto">
          <a:xfrm>
            <a:off x="76200" y="1050925"/>
            <a:ext cx="1033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a:solidFill>
                  <a:schemeClr val="bg1"/>
                </a:solidFill>
                <a:latin typeface="Arial" panose="020B0604020202020204" pitchFamily="34" charset="0"/>
              </a:rPr>
              <a:t>Key Dates ---&gt;</a:t>
            </a:r>
            <a:endParaRPr lang="en-US" altLang="en-US" sz="1000">
              <a:latin typeface="Arial" panose="020B0604020202020204" pitchFamily="34" charset="0"/>
            </a:endParaRPr>
          </a:p>
        </p:txBody>
      </p:sp>
      <p:sp>
        <p:nvSpPr>
          <p:cNvPr id="4115" name="Line 32">
            <a:extLst>
              <a:ext uri="{FF2B5EF4-FFF2-40B4-BE49-F238E27FC236}">
                <a16:creationId xmlns:a16="http://schemas.microsoft.com/office/drawing/2014/main" id="{0A823804-3D7B-A340-8342-09495E60FF96}"/>
              </a:ext>
            </a:extLst>
          </p:cNvPr>
          <p:cNvSpPr>
            <a:spLocks noChangeShapeType="1"/>
          </p:cNvSpPr>
          <p:nvPr/>
        </p:nvSpPr>
        <p:spPr bwMode="auto">
          <a:xfrm>
            <a:off x="2362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33">
            <a:extLst>
              <a:ext uri="{FF2B5EF4-FFF2-40B4-BE49-F238E27FC236}">
                <a16:creationId xmlns:a16="http://schemas.microsoft.com/office/drawing/2014/main" id="{C46BDF71-EA27-BF41-AA85-6E04D5AB9811}"/>
              </a:ext>
            </a:extLst>
          </p:cNvPr>
          <p:cNvSpPr>
            <a:spLocks noChangeShapeType="1"/>
          </p:cNvSpPr>
          <p:nvPr/>
        </p:nvSpPr>
        <p:spPr bwMode="auto">
          <a:xfrm>
            <a:off x="7696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Line 34">
            <a:extLst>
              <a:ext uri="{FF2B5EF4-FFF2-40B4-BE49-F238E27FC236}">
                <a16:creationId xmlns:a16="http://schemas.microsoft.com/office/drawing/2014/main" id="{C4B9AEC5-5B7F-1D4F-8D53-6863902BEC56}"/>
              </a:ext>
            </a:extLst>
          </p:cNvPr>
          <p:cNvSpPr>
            <a:spLocks noChangeShapeType="1"/>
          </p:cNvSpPr>
          <p:nvPr/>
        </p:nvSpPr>
        <p:spPr bwMode="auto">
          <a:xfrm>
            <a:off x="64008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8" name="Line 35">
            <a:extLst>
              <a:ext uri="{FF2B5EF4-FFF2-40B4-BE49-F238E27FC236}">
                <a16:creationId xmlns:a16="http://schemas.microsoft.com/office/drawing/2014/main" id="{BC052533-17CA-3E4F-B9E1-A0456E807F95}"/>
              </a:ext>
            </a:extLst>
          </p:cNvPr>
          <p:cNvSpPr>
            <a:spLocks noChangeShapeType="1"/>
          </p:cNvSpPr>
          <p:nvPr/>
        </p:nvSpPr>
        <p:spPr bwMode="auto">
          <a:xfrm>
            <a:off x="5029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36">
            <a:extLst>
              <a:ext uri="{FF2B5EF4-FFF2-40B4-BE49-F238E27FC236}">
                <a16:creationId xmlns:a16="http://schemas.microsoft.com/office/drawing/2014/main" id="{3C0F464C-6AE6-6A4F-B4B3-E1AF7AED9F7E}"/>
              </a:ext>
            </a:extLst>
          </p:cNvPr>
          <p:cNvSpPr>
            <a:spLocks noChangeShapeType="1"/>
          </p:cNvSpPr>
          <p:nvPr/>
        </p:nvSpPr>
        <p:spPr bwMode="auto">
          <a:xfrm>
            <a:off x="36576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20" name="WordArt 37">
            <a:extLst>
              <a:ext uri="{FF2B5EF4-FFF2-40B4-BE49-F238E27FC236}">
                <a16:creationId xmlns:a16="http://schemas.microsoft.com/office/drawing/2014/main" id="{7A183717-53F8-7B4C-BE30-683D632CF489}"/>
              </a:ext>
            </a:extLst>
          </p:cNvPr>
          <p:cNvSpPr>
            <a:spLocks noChangeArrowheads="1" noChangeShapeType="1" noTextEdit="1"/>
          </p:cNvSpPr>
          <p:nvPr/>
        </p:nvSpPr>
        <p:spPr bwMode="auto">
          <a:xfrm>
            <a:off x="384225" y="6059177"/>
            <a:ext cx="8382000" cy="352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DeflateBottom">
              <a:avLst>
                <a:gd name="adj" fmla="val 53125"/>
              </a:avLst>
            </a:prstTxWarp>
          </a:bodyPr>
          <a:lstStyle/>
          <a:p>
            <a:pPr algn="ctr"/>
            <a:r>
              <a:rPr lang="en-US" sz="1600" kern="10" dirty="0">
                <a:solidFill>
                  <a:srgbClr val="C0C0C0"/>
                </a:solidFill>
                <a:latin typeface="Andale Mono" panose="020B0509000000000004" pitchFamily="49" charset="0"/>
              </a:rPr>
              <a:t>TEAM MEMBERS</a:t>
            </a:r>
          </a:p>
        </p:txBody>
      </p:sp>
      <p:sp>
        <p:nvSpPr>
          <p:cNvPr id="19495" name="Rectangle 39">
            <a:extLst>
              <a:ext uri="{FF2B5EF4-FFF2-40B4-BE49-F238E27FC236}">
                <a16:creationId xmlns:a16="http://schemas.microsoft.com/office/drawing/2014/main" id="{8F1D7104-4D56-4B2E-9ECF-AA64344C5A84}"/>
              </a:ext>
            </a:extLst>
          </p:cNvPr>
          <p:cNvSpPr>
            <a:spLocks noChangeArrowheads="1"/>
          </p:cNvSpPr>
          <p:nvPr/>
        </p:nvSpPr>
        <p:spPr bwMode="auto">
          <a:xfrm>
            <a:off x="4648200" y="14224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ANALYZE</a:t>
            </a:r>
          </a:p>
        </p:txBody>
      </p:sp>
      <p:sp>
        <p:nvSpPr>
          <p:cNvPr id="19496" name="Rectangle 40">
            <a:extLst>
              <a:ext uri="{FF2B5EF4-FFF2-40B4-BE49-F238E27FC236}">
                <a16:creationId xmlns:a16="http://schemas.microsoft.com/office/drawing/2014/main" id="{ADBC33B7-4EA0-4166-9691-0ACB3B5BE89A}"/>
              </a:ext>
            </a:extLst>
          </p:cNvPr>
          <p:cNvSpPr>
            <a:spLocks noChangeArrowheads="1"/>
          </p:cNvSpPr>
          <p:nvPr/>
        </p:nvSpPr>
        <p:spPr bwMode="auto">
          <a:xfrm>
            <a:off x="7162800" y="13970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IMPROVE</a:t>
            </a:r>
          </a:p>
        </p:txBody>
      </p:sp>
      <p:sp>
        <p:nvSpPr>
          <p:cNvPr id="4123" name="Line 43">
            <a:extLst>
              <a:ext uri="{FF2B5EF4-FFF2-40B4-BE49-F238E27FC236}">
                <a16:creationId xmlns:a16="http://schemas.microsoft.com/office/drawing/2014/main" id="{3BD650A6-0B69-3049-B183-E13082E366A1}"/>
              </a:ext>
            </a:extLst>
          </p:cNvPr>
          <p:cNvSpPr>
            <a:spLocks noChangeShapeType="1"/>
          </p:cNvSpPr>
          <p:nvPr/>
        </p:nvSpPr>
        <p:spPr bwMode="auto">
          <a:xfrm>
            <a:off x="6477000" y="1447800"/>
            <a:ext cx="38100" cy="45974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24" name="Rectangle 45">
            <a:extLst>
              <a:ext uri="{FF2B5EF4-FFF2-40B4-BE49-F238E27FC236}">
                <a16:creationId xmlns:a16="http://schemas.microsoft.com/office/drawing/2014/main" id="{A4D342C5-8A04-3743-AF4E-8D1A420BE6C7}"/>
              </a:ext>
            </a:extLst>
          </p:cNvPr>
          <p:cNvSpPr>
            <a:spLocks noChangeArrowheads="1"/>
          </p:cNvSpPr>
          <p:nvPr/>
        </p:nvSpPr>
        <p:spPr bwMode="auto">
          <a:xfrm>
            <a:off x="3327400" y="698500"/>
            <a:ext cx="5816600" cy="2159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25" name="Text Box 46">
            <a:extLst>
              <a:ext uri="{FF2B5EF4-FFF2-40B4-BE49-F238E27FC236}">
                <a16:creationId xmlns:a16="http://schemas.microsoft.com/office/drawing/2014/main" id="{8AC74F77-37B4-0946-8CCF-A139E21A87AF}"/>
              </a:ext>
            </a:extLst>
          </p:cNvPr>
          <p:cNvSpPr txBox="1">
            <a:spLocks noChangeArrowheads="1"/>
          </p:cNvSpPr>
          <p:nvPr/>
        </p:nvSpPr>
        <p:spPr bwMode="auto">
          <a:xfrm>
            <a:off x="3951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dirty="0">
                <a:solidFill>
                  <a:schemeClr val="tx2"/>
                </a:solidFill>
                <a:latin typeface="Arial" panose="020B0604020202020204" pitchFamily="34" charset="0"/>
              </a:rPr>
              <a:t>Process owner:  Courtney Zimmer</a:t>
            </a:r>
          </a:p>
        </p:txBody>
      </p:sp>
      <p:sp>
        <p:nvSpPr>
          <p:cNvPr id="4126" name="Line 54">
            <a:extLst>
              <a:ext uri="{FF2B5EF4-FFF2-40B4-BE49-F238E27FC236}">
                <a16:creationId xmlns:a16="http://schemas.microsoft.com/office/drawing/2014/main" id="{A7A57336-4C0D-0C42-AEB0-D0B9EAB8D3E3}"/>
              </a:ext>
            </a:extLst>
          </p:cNvPr>
          <p:cNvSpPr>
            <a:spLocks noChangeShapeType="1"/>
          </p:cNvSpPr>
          <p:nvPr/>
        </p:nvSpPr>
        <p:spPr bwMode="auto">
          <a:xfrm>
            <a:off x="2108200" y="1346200"/>
            <a:ext cx="0" cy="472440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28" name="Line 77">
            <a:extLst>
              <a:ext uri="{FF2B5EF4-FFF2-40B4-BE49-F238E27FC236}">
                <a16:creationId xmlns:a16="http://schemas.microsoft.com/office/drawing/2014/main" id="{E0AF2B92-1590-FD48-94CC-55A51D60D932}"/>
              </a:ext>
            </a:extLst>
          </p:cNvPr>
          <p:cNvSpPr>
            <a:spLocks noChangeShapeType="1"/>
          </p:cNvSpPr>
          <p:nvPr/>
        </p:nvSpPr>
        <p:spPr bwMode="auto">
          <a:xfrm>
            <a:off x="6553200" y="4153903"/>
            <a:ext cx="25908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9534" name="Rectangle 78">
            <a:extLst>
              <a:ext uri="{FF2B5EF4-FFF2-40B4-BE49-F238E27FC236}">
                <a16:creationId xmlns:a16="http://schemas.microsoft.com/office/drawing/2014/main" id="{5F640C69-0614-4942-863C-9368FA8B05F1}"/>
              </a:ext>
            </a:extLst>
          </p:cNvPr>
          <p:cNvSpPr>
            <a:spLocks noChangeArrowheads="1"/>
          </p:cNvSpPr>
          <p:nvPr/>
        </p:nvSpPr>
        <p:spPr bwMode="auto">
          <a:xfrm>
            <a:off x="7141357" y="4169614"/>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CONTROL</a:t>
            </a:r>
          </a:p>
        </p:txBody>
      </p:sp>
      <p:pic>
        <p:nvPicPr>
          <p:cNvPr id="38" name="image1.png">
            <a:extLst>
              <a:ext uri="{FF2B5EF4-FFF2-40B4-BE49-F238E27FC236}">
                <a16:creationId xmlns:a16="http://schemas.microsoft.com/office/drawing/2014/main" id="{79DBD52C-08C8-1743-AFAA-4FBE8ABB8C1B}"/>
              </a:ext>
            </a:extLst>
          </p:cNvPr>
          <p:cNvPicPr/>
          <p:nvPr/>
        </p:nvPicPr>
        <p:blipFill>
          <a:blip r:embed="rId5"/>
          <a:srcRect/>
          <a:stretch>
            <a:fillRect/>
          </a:stretch>
        </p:blipFill>
        <p:spPr>
          <a:xfrm>
            <a:off x="623752" y="1815464"/>
            <a:ext cx="1499276" cy="3125470"/>
          </a:xfrm>
          <a:prstGeom prst="rect">
            <a:avLst/>
          </a:prstGeom>
          <a:ln/>
        </p:spPr>
      </p:pic>
      <p:sp>
        <p:nvSpPr>
          <p:cNvPr id="6" name="TextBox 5">
            <a:extLst>
              <a:ext uri="{FF2B5EF4-FFF2-40B4-BE49-F238E27FC236}">
                <a16:creationId xmlns:a16="http://schemas.microsoft.com/office/drawing/2014/main" id="{2AE875B1-BAEF-FA43-8A92-399B12A40104}"/>
              </a:ext>
            </a:extLst>
          </p:cNvPr>
          <p:cNvSpPr txBox="1"/>
          <p:nvPr/>
        </p:nvSpPr>
        <p:spPr>
          <a:xfrm>
            <a:off x="0" y="3454399"/>
            <a:ext cx="1587501" cy="1477328"/>
          </a:xfrm>
          <a:prstGeom prst="rect">
            <a:avLst/>
          </a:prstGeom>
          <a:noFill/>
        </p:spPr>
        <p:txBody>
          <a:bodyPr wrap="square" rtlCol="0">
            <a:spAutoFit/>
          </a:bodyPr>
          <a:lstStyle/>
          <a:p>
            <a:r>
              <a:rPr lang="en-US" sz="1000" u="sng" dirty="0"/>
              <a:t>Problem Statement</a:t>
            </a:r>
            <a:r>
              <a:rPr lang="en-US" sz="1000" dirty="0"/>
              <a:t>: Providing a data report to a vendor on a weekly basis. The process to create this report is entirely manual and involves numerous steps and significant amount of downtime in between. </a:t>
            </a:r>
            <a:endParaRPr lang="en-US" sz="1000" u="sng" dirty="0"/>
          </a:p>
        </p:txBody>
      </p:sp>
      <p:sp>
        <p:nvSpPr>
          <p:cNvPr id="42" name="TextBox 41">
            <a:extLst>
              <a:ext uri="{FF2B5EF4-FFF2-40B4-BE49-F238E27FC236}">
                <a16:creationId xmlns:a16="http://schemas.microsoft.com/office/drawing/2014/main" id="{FE2A35FB-8D11-E549-BC76-F8AC1F86A11C}"/>
              </a:ext>
            </a:extLst>
          </p:cNvPr>
          <p:cNvSpPr txBox="1"/>
          <p:nvPr/>
        </p:nvSpPr>
        <p:spPr>
          <a:xfrm>
            <a:off x="-25805" y="5004138"/>
            <a:ext cx="2072229" cy="1015663"/>
          </a:xfrm>
          <a:prstGeom prst="rect">
            <a:avLst/>
          </a:prstGeom>
          <a:noFill/>
        </p:spPr>
        <p:txBody>
          <a:bodyPr wrap="square" rtlCol="0">
            <a:spAutoFit/>
          </a:bodyPr>
          <a:lstStyle/>
          <a:p>
            <a:r>
              <a:rPr lang="en-US" sz="1000" u="sng" dirty="0"/>
              <a:t>Business Impact</a:t>
            </a:r>
            <a:r>
              <a:rPr lang="en-US" sz="1000" dirty="0"/>
              <a:t>: Streamlining this process would allow us to offboard this process to another team. Freeing up hours to focus on new reporting of the organization and over savings of $1,500/</a:t>
            </a:r>
            <a:r>
              <a:rPr lang="en-US" sz="1000" dirty="0" err="1"/>
              <a:t>yr</a:t>
            </a:r>
            <a:endParaRPr lang="en-US" sz="1000" u="sng" dirty="0"/>
          </a:p>
        </p:txBody>
      </p:sp>
      <p:graphicFrame>
        <p:nvGraphicFramePr>
          <p:cNvPr id="9" name="Table 8">
            <a:extLst>
              <a:ext uri="{FF2B5EF4-FFF2-40B4-BE49-F238E27FC236}">
                <a16:creationId xmlns:a16="http://schemas.microsoft.com/office/drawing/2014/main" id="{7E1BF0CC-13E2-1F49-8CFE-0D070AA05E73}"/>
              </a:ext>
            </a:extLst>
          </p:cNvPr>
          <p:cNvGraphicFramePr>
            <a:graphicFrameLocks noGrp="1"/>
          </p:cNvGraphicFramePr>
          <p:nvPr>
            <p:extLst>
              <p:ext uri="{D42A27DB-BD31-4B8C-83A1-F6EECF244321}">
                <p14:modId xmlns:p14="http://schemas.microsoft.com/office/powerpoint/2010/main" val="1627506084"/>
              </p:ext>
            </p:extLst>
          </p:nvPr>
        </p:nvGraphicFramePr>
        <p:xfrm>
          <a:off x="2342965" y="2658702"/>
          <a:ext cx="1632135" cy="1371600"/>
        </p:xfrm>
        <a:graphic>
          <a:graphicData uri="http://schemas.openxmlformats.org/drawingml/2006/table">
            <a:tbl>
              <a:tblPr bandRow="1">
                <a:tableStyleId>{21E4AEA4-8DFA-4A89-87EB-49C32662AFE0}</a:tableStyleId>
              </a:tblPr>
              <a:tblGrid>
                <a:gridCol w="858302">
                  <a:extLst>
                    <a:ext uri="{9D8B030D-6E8A-4147-A177-3AD203B41FA5}">
                      <a16:colId xmlns:a16="http://schemas.microsoft.com/office/drawing/2014/main" val="1230366670"/>
                    </a:ext>
                  </a:extLst>
                </a:gridCol>
                <a:gridCol w="773833">
                  <a:extLst>
                    <a:ext uri="{9D8B030D-6E8A-4147-A177-3AD203B41FA5}">
                      <a16:colId xmlns:a16="http://schemas.microsoft.com/office/drawing/2014/main" val="2959782853"/>
                    </a:ext>
                  </a:extLst>
                </a:gridCol>
              </a:tblGrid>
              <a:tr h="189548">
                <a:tc>
                  <a:txBody>
                    <a:bodyPr/>
                    <a:lstStyle/>
                    <a:p>
                      <a:pPr algn="ctr"/>
                      <a:r>
                        <a:rPr lang="en-US" sz="1200" dirty="0"/>
                        <a:t>Mean</a:t>
                      </a:r>
                    </a:p>
                  </a:txBody>
                  <a:tcPr/>
                </a:tc>
                <a:tc>
                  <a:txBody>
                    <a:bodyPr/>
                    <a:lstStyle/>
                    <a:p>
                      <a:pPr algn="ctr"/>
                      <a:r>
                        <a:rPr lang="en-US" sz="1200" dirty="0"/>
                        <a:t>39</a:t>
                      </a:r>
                    </a:p>
                  </a:txBody>
                  <a:tcPr/>
                </a:tc>
                <a:extLst>
                  <a:ext uri="{0D108BD9-81ED-4DB2-BD59-A6C34878D82A}">
                    <a16:rowId xmlns:a16="http://schemas.microsoft.com/office/drawing/2014/main" val="2211161222"/>
                  </a:ext>
                </a:extLst>
              </a:tr>
              <a:tr h="189548">
                <a:tc>
                  <a:txBody>
                    <a:bodyPr/>
                    <a:lstStyle/>
                    <a:p>
                      <a:pPr algn="ctr"/>
                      <a:r>
                        <a:rPr lang="en-US" sz="1200" dirty="0"/>
                        <a:t>Median</a:t>
                      </a:r>
                    </a:p>
                  </a:txBody>
                  <a:tcPr/>
                </a:tc>
                <a:tc>
                  <a:txBody>
                    <a:bodyPr/>
                    <a:lstStyle/>
                    <a:p>
                      <a:pPr algn="ctr"/>
                      <a:r>
                        <a:rPr lang="en-US" sz="1200" dirty="0"/>
                        <a:t>36</a:t>
                      </a:r>
                    </a:p>
                  </a:txBody>
                  <a:tcPr/>
                </a:tc>
                <a:extLst>
                  <a:ext uri="{0D108BD9-81ED-4DB2-BD59-A6C34878D82A}">
                    <a16:rowId xmlns:a16="http://schemas.microsoft.com/office/drawing/2014/main" val="3579750663"/>
                  </a:ext>
                </a:extLst>
              </a:tr>
              <a:tr h="189548">
                <a:tc>
                  <a:txBody>
                    <a:bodyPr/>
                    <a:lstStyle/>
                    <a:p>
                      <a:pPr algn="ctr"/>
                      <a:r>
                        <a:rPr lang="en-US" sz="1200" dirty="0"/>
                        <a:t>Range</a:t>
                      </a:r>
                    </a:p>
                  </a:txBody>
                  <a:tcPr/>
                </a:tc>
                <a:tc>
                  <a:txBody>
                    <a:bodyPr/>
                    <a:lstStyle/>
                    <a:p>
                      <a:pPr algn="ctr"/>
                      <a:r>
                        <a:rPr lang="en-US" sz="1200" dirty="0"/>
                        <a:t>29</a:t>
                      </a:r>
                    </a:p>
                  </a:txBody>
                  <a:tcPr/>
                </a:tc>
                <a:extLst>
                  <a:ext uri="{0D108BD9-81ED-4DB2-BD59-A6C34878D82A}">
                    <a16:rowId xmlns:a16="http://schemas.microsoft.com/office/drawing/2014/main" val="4111611467"/>
                  </a:ext>
                </a:extLst>
              </a:tr>
              <a:tr h="189548">
                <a:tc>
                  <a:txBody>
                    <a:bodyPr/>
                    <a:lstStyle/>
                    <a:p>
                      <a:pPr algn="ctr"/>
                      <a:r>
                        <a:rPr lang="en-US" sz="1200" dirty="0" err="1"/>
                        <a:t>Std</a:t>
                      </a:r>
                      <a:r>
                        <a:rPr lang="en-US" sz="1200" dirty="0"/>
                        <a:t> dev</a:t>
                      </a:r>
                    </a:p>
                  </a:txBody>
                  <a:tcPr/>
                </a:tc>
                <a:tc>
                  <a:txBody>
                    <a:bodyPr/>
                    <a:lstStyle/>
                    <a:p>
                      <a:pPr algn="ctr"/>
                      <a:r>
                        <a:rPr lang="en-US" sz="1200" dirty="0"/>
                        <a:t>8.7</a:t>
                      </a:r>
                    </a:p>
                  </a:txBody>
                  <a:tcPr/>
                </a:tc>
                <a:extLst>
                  <a:ext uri="{0D108BD9-81ED-4DB2-BD59-A6C34878D82A}">
                    <a16:rowId xmlns:a16="http://schemas.microsoft.com/office/drawing/2014/main" val="2537870407"/>
                  </a:ext>
                </a:extLst>
              </a:tr>
              <a:tr h="189548">
                <a:tc>
                  <a:txBody>
                    <a:bodyPr/>
                    <a:lstStyle/>
                    <a:p>
                      <a:pPr algn="ctr"/>
                      <a:r>
                        <a:rPr lang="en-US" sz="1200" dirty="0"/>
                        <a:t>Variance</a:t>
                      </a:r>
                    </a:p>
                  </a:txBody>
                  <a:tcPr/>
                </a:tc>
                <a:tc>
                  <a:txBody>
                    <a:bodyPr/>
                    <a:lstStyle/>
                    <a:p>
                      <a:pPr algn="ctr"/>
                      <a:r>
                        <a:rPr lang="en-US" sz="1200" dirty="0"/>
                        <a:t>74.4</a:t>
                      </a:r>
                    </a:p>
                  </a:txBody>
                  <a:tcPr/>
                </a:tc>
                <a:extLst>
                  <a:ext uri="{0D108BD9-81ED-4DB2-BD59-A6C34878D82A}">
                    <a16:rowId xmlns:a16="http://schemas.microsoft.com/office/drawing/2014/main" val="2546518706"/>
                  </a:ext>
                </a:extLst>
              </a:tr>
            </a:tbl>
          </a:graphicData>
        </a:graphic>
      </p:graphicFrame>
      <p:sp>
        <p:nvSpPr>
          <p:cNvPr id="47" name="Text Box 17">
            <a:extLst>
              <a:ext uri="{FF2B5EF4-FFF2-40B4-BE49-F238E27FC236}">
                <a16:creationId xmlns:a16="http://schemas.microsoft.com/office/drawing/2014/main" id="{ADAC6141-47B7-6F41-8D85-6EA86F9DB93A}"/>
              </a:ext>
            </a:extLst>
          </p:cNvPr>
          <p:cNvSpPr txBox="1">
            <a:spLocks noChangeArrowheads="1"/>
          </p:cNvSpPr>
          <p:nvPr/>
        </p:nvSpPr>
        <p:spPr bwMode="auto">
          <a:xfrm>
            <a:off x="1504950" y="1144489"/>
            <a:ext cx="9207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April 2019</a:t>
            </a:r>
            <a:endParaRPr lang="en-US" altLang="en-US" sz="1000" dirty="0">
              <a:latin typeface="Arial" panose="020B0604020202020204" pitchFamily="34" charset="0"/>
            </a:endParaRPr>
          </a:p>
        </p:txBody>
      </p:sp>
      <p:sp>
        <p:nvSpPr>
          <p:cNvPr id="48" name="Text Box 17">
            <a:extLst>
              <a:ext uri="{FF2B5EF4-FFF2-40B4-BE49-F238E27FC236}">
                <a16:creationId xmlns:a16="http://schemas.microsoft.com/office/drawing/2014/main" id="{B2E2F094-DE9F-BC4C-8C38-4E2ABC3BE02A}"/>
              </a:ext>
            </a:extLst>
          </p:cNvPr>
          <p:cNvSpPr txBox="1">
            <a:spLocks noChangeArrowheads="1"/>
          </p:cNvSpPr>
          <p:nvPr/>
        </p:nvSpPr>
        <p:spPr bwMode="auto">
          <a:xfrm>
            <a:off x="2853530" y="1122502"/>
            <a:ext cx="9477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April 2019</a:t>
            </a:r>
            <a:endParaRPr lang="en-US" altLang="en-US" sz="1000" dirty="0">
              <a:latin typeface="Arial" panose="020B0604020202020204" pitchFamily="34" charset="0"/>
            </a:endParaRPr>
          </a:p>
        </p:txBody>
      </p:sp>
      <p:sp>
        <p:nvSpPr>
          <p:cNvPr id="49" name="Text Box 17">
            <a:extLst>
              <a:ext uri="{FF2B5EF4-FFF2-40B4-BE49-F238E27FC236}">
                <a16:creationId xmlns:a16="http://schemas.microsoft.com/office/drawing/2014/main" id="{762767FD-5CAE-6144-888A-82423BE31139}"/>
              </a:ext>
            </a:extLst>
          </p:cNvPr>
          <p:cNvSpPr txBox="1">
            <a:spLocks noChangeArrowheads="1"/>
          </p:cNvSpPr>
          <p:nvPr/>
        </p:nvSpPr>
        <p:spPr bwMode="auto">
          <a:xfrm>
            <a:off x="3901238" y="1130876"/>
            <a:ext cx="1170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April - May 2019</a:t>
            </a:r>
            <a:endParaRPr lang="en-US" altLang="en-US" sz="1000" dirty="0">
              <a:latin typeface="Arial" panose="020B0604020202020204" pitchFamily="34" charset="0"/>
            </a:endParaRPr>
          </a:p>
        </p:txBody>
      </p:sp>
      <p:sp>
        <p:nvSpPr>
          <p:cNvPr id="10" name="Up Arrow Callout 9">
            <a:extLst>
              <a:ext uri="{FF2B5EF4-FFF2-40B4-BE49-F238E27FC236}">
                <a16:creationId xmlns:a16="http://schemas.microsoft.com/office/drawing/2014/main" id="{6A33BD7C-4FDD-A34E-82E7-B2B17CB5BC1B}"/>
              </a:ext>
            </a:extLst>
          </p:cNvPr>
          <p:cNvSpPr/>
          <p:nvPr/>
        </p:nvSpPr>
        <p:spPr bwMode="auto">
          <a:xfrm rot="712124">
            <a:off x="2867768" y="4050588"/>
            <a:ext cx="1249901" cy="569035"/>
          </a:xfrm>
          <a:prstGeom prst="upArrowCallou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rPr>
              <a:t>Large Variance</a:t>
            </a:r>
          </a:p>
        </p:txBody>
      </p:sp>
      <p:sp>
        <p:nvSpPr>
          <p:cNvPr id="12" name="Oval 11">
            <a:extLst>
              <a:ext uri="{FF2B5EF4-FFF2-40B4-BE49-F238E27FC236}">
                <a16:creationId xmlns:a16="http://schemas.microsoft.com/office/drawing/2014/main" id="{CA93164D-497E-914F-BC0E-458575447B1C}"/>
              </a:ext>
            </a:extLst>
          </p:cNvPr>
          <p:cNvSpPr/>
          <p:nvPr/>
        </p:nvSpPr>
        <p:spPr bwMode="auto">
          <a:xfrm rot="21074693">
            <a:off x="2238417" y="1919105"/>
            <a:ext cx="1842521" cy="604617"/>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SQL = 2.0</a:t>
            </a:r>
          </a:p>
        </p:txBody>
      </p:sp>
      <p:sp>
        <p:nvSpPr>
          <p:cNvPr id="17" name="TextBox 16">
            <a:extLst>
              <a:ext uri="{FF2B5EF4-FFF2-40B4-BE49-F238E27FC236}">
                <a16:creationId xmlns:a16="http://schemas.microsoft.com/office/drawing/2014/main" id="{F163255E-581A-B148-B1C0-C06D485FB378}"/>
              </a:ext>
            </a:extLst>
          </p:cNvPr>
          <p:cNvSpPr txBox="1"/>
          <p:nvPr/>
        </p:nvSpPr>
        <p:spPr>
          <a:xfrm>
            <a:off x="4255657" y="3433430"/>
            <a:ext cx="2171742" cy="707886"/>
          </a:xfrm>
          <a:prstGeom prst="rect">
            <a:avLst/>
          </a:prstGeom>
          <a:noFill/>
        </p:spPr>
        <p:txBody>
          <a:bodyPr wrap="square" rtlCol="0">
            <a:spAutoFit/>
          </a:bodyPr>
          <a:lstStyle/>
          <a:p>
            <a:r>
              <a:rPr lang="en-US" sz="1000" dirty="0"/>
              <a:t>Using Chi-square we were able to prove that there is a relationship between report producer and time of the week the report was run.</a:t>
            </a:r>
          </a:p>
        </p:txBody>
      </p:sp>
      <p:sp>
        <p:nvSpPr>
          <p:cNvPr id="61" name="Text Box 17">
            <a:extLst>
              <a:ext uri="{FF2B5EF4-FFF2-40B4-BE49-F238E27FC236}">
                <a16:creationId xmlns:a16="http://schemas.microsoft.com/office/drawing/2014/main" id="{1A1FF8A2-3539-7544-B4AE-6A37903E6140}"/>
              </a:ext>
            </a:extLst>
          </p:cNvPr>
          <p:cNvSpPr txBox="1">
            <a:spLocks noChangeArrowheads="1"/>
          </p:cNvSpPr>
          <p:nvPr/>
        </p:nvSpPr>
        <p:spPr bwMode="auto">
          <a:xfrm>
            <a:off x="5548311" y="1126996"/>
            <a:ext cx="9477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May 2019</a:t>
            </a:r>
            <a:endParaRPr lang="en-US" altLang="en-US" sz="1000" dirty="0">
              <a:latin typeface="Arial" panose="020B0604020202020204" pitchFamily="34" charset="0"/>
            </a:endParaRPr>
          </a:p>
        </p:txBody>
      </p:sp>
      <p:sp>
        <p:nvSpPr>
          <p:cNvPr id="62" name="Text Box 17">
            <a:extLst>
              <a:ext uri="{FF2B5EF4-FFF2-40B4-BE49-F238E27FC236}">
                <a16:creationId xmlns:a16="http://schemas.microsoft.com/office/drawing/2014/main" id="{8FF7788A-5929-FF46-8A13-0E93C381B5B7}"/>
              </a:ext>
            </a:extLst>
          </p:cNvPr>
          <p:cNvSpPr txBox="1">
            <a:spLocks noChangeArrowheads="1"/>
          </p:cNvSpPr>
          <p:nvPr/>
        </p:nvSpPr>
        <p:spPr bwMode="auto">
          <a:xfrm>
            <a:off x="6858794" y="1122672"/>
            <a:ext cx="9477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May 2019</a:t>
            </a:r>
            <a:endParaRPr lang="en-US" altLang="en-US" sz="1000" dirty="0">
              <a:latin typeface="Arial" panose="020B0604020202020204" pitchFamily="34" charset="0"/>
            </a:endParaRPr>
          </a:p>
        </p:txBody>
      </p:sp>
      <p:sp>
        <p:nvSpPr>
          <p:cNvPr id="63" name="Text Box 17">
            <a:extLst>
              <a:ext uri="{FF2B5EF4-FFF2-40B4-BE49-F238E27FC236}">
                <a16:creationId xmlns:a16="http://schemas.microsoft.com/office/drawing/2014/main" id="{86A58A3B-B975-944A-AE4F-96431F774330}"/>
              </a:ext>
            </a:extLst>
          </p:cNvPr>
          <p:cNvSpPr txBox="1">
            <a:spLocks noChangeArrowheads="1"/>
          </p:cNvSpPr>
          <p:nvPr/>
        </p:nvSpPr>
        <p:spPr bwMode="auto">
          <a:xfrm>
            <a:off x="8289130" y="1111965"/>
            <a:ext cx="9477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Ongoing</a:t>
            </a:r>
            <a:endParaRPr lang="en-US" altLang="en-US" sz="1000" dirty="0">
              <a:latin typeface="Arial" panose="020B0604020202020204" pitchFamily="34" charset="0"/>
            </a:endParaRPr>
          </a:p>
        </p:txBody>
      </p:sp>
      <p:grpSp>
        <p:nvGrpSpPr>
          <p:cNvPr id="22" name="Group 21">
            <a:extLst>
              <a:ext uri="{FF2B5EF4-FFF2-40B4-BE49-F238E27FC236}">
                <a16:creationId xmlns:a16="http://schemas.microsoft.com/office/drawing/2014/main" id="{9CD10E2D-08A2-D545-BDAF-989627B80AA8}"/>
              </a:ext>
            </a:extLst>
          </p:cNvPr>
          <p:cNvGrpSpPr/>
          <p:nvPr/>
        </p:nvGrpSpPr>
        <p:grpSpPr>
          <a:xfrm>
            <a:off x="4075430" y="4147853"/>
            <a:ext cx="2611838" cy="1814876"/>
            <a:chOff x="4151015" y="4231095"/>
            <a:chExt cx="2353981" cy="1814876"/>
          </a:xfrm>
        </p:grpSpPr>
        <mc:AlternateContent xmlns:mc="http://schemas.openxmlformats.org/markup-compatibility/2006">
          <mc:Choice xmlns:a14="http://schemas.microsoft.com/office/drawing/2010/main" Requires="a14">
            <p:sp>
              <p:nvSpPr>
                <p:cNvPr id="75" name="Rectangle 74">
                  <a:extLst>
                    <a:ext uri="{FF2B5EF4-FFF2-40B4-BE49-F238E27FC236}">
                      <a16:creationId xmlns:a16="http://schemas.microsoft.com/office/drawing/2014/main" id="{AB3BC35D-8A25-1F4B-826B-839F86BF52C3}"/>
                    </a:ext>
                  </a:extLst>
                </p:cNvPr>
                <p:cNvSpPr/>
                <p:nvPr/>
              </p:nvSpPr>
              <p:spPr>
                <a:xfrm>
                  <a:off x="4611624" y="4695361"/>
                  <a:ext cx="1536023" cy="505010"/>
                </a:xfrm>
                <a:prstGeom prst="rect">
                  <a:avLst/>
                </a:prstGeom>
              </p:spPr>
              <p:txBody>
                <a:bodyPr wrap="square">
                  <a:spAutoFit/>
                </a:bodyPr>
                <a:lstStyle/>
                <a:p>
                  <a:pPr algn="just"/>
                  <a:r>
                    <a:rPr lang="en-US" sz="1200" dirty="0"/>
                    <a:t>t</a:t>
                  </a:r>
                  <a:r>
                    <a:rPr lang="en-US" sz="1200" baseline="-25000" dirty="0"/>
                    <a:t>data</a:t>
                  </a:r>
                  <a:r>
                    <a:rPr lang="en-US" sz="1200" dirty="0"/>
                    <a:t> = </a:t>
                  </a:r>
                  <a14:m>
                    <m:oMath xmlns:m="http://schemas.openxmlformats.org/officeDocument/2006/math">
                      <m:f>
                        <m:fPr>
                          <m:ctrlPr>
                            <a:rPr lang="en-US" sz="1200" i="1">
                              <a:latin typeface="Cambria Math" panose="02040503050406030204" pitchFamily="18" charset="0"/>
                            </a:rPr>
                          </m:ctrlPr>
                        </m:fPr>
                        <m:num>
                          <m:r>
                            <a:rPr lang="en-US" sz="1200" b="0" i="1" smtClean="0">
                              <a:latin typeface="Cambria Math" panose="02040503050406030204" pitchFamily="18" charset="0"/>
                            </a:rPr>
                            <m:t>39</m:t>
                          </m:r>
                          <m:r>
                            <a:rPr lang="en-US" sz="1200" i="1">
                              <a:latin typeface="Cambria Math" panose="02040503050406030204" pitchFamily="18" charset="0"/>
                            </a:rPr>
                            <m:t>−</m:t>
                          </m:r>
                          <m:r>
                            <a:rPr lang="en-US" sz="1200" b="0" i="1" smtClean="0">
                              <a:latin typeface="Cambria Math" panose="02040503050406030204" pitchFamily="18" charset="0"/>
                            </a:rPr>
                            <m:t>27</m:t>
                          </m:r>
                        </m:num>
                        <m:den>
                          <m:rad>
                            <m:radPr>
                              <m:degHide m:val="on"/>
                              <m:ctrlPr>
                                <a:rPr lang="en-US" sz="1200" i="1">
                                  <a:latin typeface="Cambria Math" panose="02040503050406030204" pitchFamily="18" charset="0"/>
                                </a:rPr>
                              </m:ctrlPr>
                            </m:radPr>
                            <m:deg/>
                            <m:e>
                              <m:f>
                                <m:fPr>
                                  <m:ctrlPr>
                                    <a:rPr lang="en-US" sz="1200" i="1">
                                      <a:latin typeface="Cambria Math" panose="02040503050406030204" pitchFamily="18" charset="0"/>
                                    </a:rPr>
                                  </m:ctrlPr>
                                </m:fPr>
                                <m:num>
                                  <m:r>
                                    <a:rPr lang="en-US" sz="1200" b="0" i="1" smtClean="0">
                                      <a:latin typeface="Cambria Math" panose="02040503050406030204" pitchFamily="18" charset="0"/>
                                    </a:rPr>
                                    <m:t>8.7</m:t>
                                  </m:r>
                                  <m:r>
                                    <a:rPr lang="en-US" sz="1200" b="0" i="1" baseline="30000" smtClean="0">
                                      <a:latin typeface="Cambria Math" panose="02040503050406030204" pitchFamily="18" charset="0"/>
                                    </a:rPr>
                                    <m:t>2</m:t>
                                  </m:r>
                                </m:num>
                                <m:den>
                                  <m:r>
                                    <a:rPr lang="en-US" sz="1200" b="0" i="1" smtClean="0">
                                      <a:latin typeface="Cambria Math" panose="02040503050406030204" pitchFamily="18" charset="0"/>
                                    </a:rPr>
                                    <m:t>10</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b="0" i="1" smtClean="0">
                                      <a:latin typeface="Cambria Math" panose="02040503050406030204" pitchFamily="18" charset="0"/>
                                    </a:rPr>
                                    <m:t>5.9</m:t>
                                  </m:r>
                                  <m:r>
                                    <a:rPr lang="en-US" sz="1200" i="1" baseline="30000">
                                      <a:latin typeface="Cambria Math" panose="02040503050406030204" pitchFamily="18" charset="0"/>
                                    </a:rPr>
                                    <m:t>2</m:t>
                                  </m:r>
                                </m:num>
                                <m:den>
                                  <m:r>
                                    <a:rPr lang="en-US" sz="1200" b="0" i="1" smtClean="0">
                                      <a:latin typeface="Cambria Math" panose="02040503050406030204" pitchFamily="18" charset="0"/>
                                    </a:rPr>
                                    <m:t>10</m:t>
                                  </m:r>
                                </m:den>
                              </m:f>
                            </m:e>
                          </m:rad>
                        </m:den>
                      </m:f>
                    </m:oMath>
                  </a14:m>
                  <a:r>
                    <a:rPr lang="en-US" sz="1200" dirty="0"/>
                    <a:t> = 3.63</a:t>
                  </a:r>
                </a:p>
              </p:txBody>
            </p:sp>
          </mc:Choice>
          <mc:Fallback>
            <p:sp>
              <p:nvSpPr>
                <p:cNvPr id="75" name="Rectangle 74">
                  <a:extLst>
                    <a:ext uri="{FF2B5EF4-FFF2-40B4-BE49-F238E27FC236}">
                      <a16:creationId xmlns:a16="http://schemas.microsoft.com/office/drawing/2014/main" id="{AB3BC35D-8A25-1F4B-826B-839F86BF52C3}"/>
                    </a:ext>
                  </a:extLst>
                </p:cNvPr>
                <p:cNvSpPr>
                  <a:spLocks noRot="1" noChangeAspect="1" noMove="1" noResize="1" noEditPoints="1" noAdjustHandles="1" noChangeArrowheads="1" noChangeShapeType="1" noTextEdit="1"/>
                </p:cNvSpPr>
                <p:nvPr/>
              </p:nvSpPr>
              <p:spPr>
                <a:xfrm>
                  <a:off x="4611624" y="4695361"/>
                  <a:ext cx="1536023" cy="505010"/>
                </a:xfrm>
                <a:prstGeom prst="rect">
                  <a:avLst/>
                </a:prstGeom>
                <a:blipFill>
                  <a:blip r:embed="rId6"/>
                  <a:stretch>
                    <a:fillRect/>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8CA613D6-1F32-7A49-AD33-647CADEA21CA}"/>
                </a:ext>
              </a:extLst>
            </p:cNvPr>
            <p:cNvSpPr txBox="1"/>
            <p:nvPr/>
          </p:nvSpPr>
          <p:spPr>
            <a:xfrm>
              <a:off x="4883497" y="4231095"/>
              <a:ext cx="952600" cy="646331"/>
            </a:xfrm>
            <a:prstGeom prst="rect">
              <a:avLst/>
            </a:prstGeom>
            <a:noFill/>
          </p:spPr>
          <p:txBody>
            <a:bodyPr wrap="square" rtlCol="0">
              <a:spAutoFit/>
            </a:bodyPr>
            <a:lstStyle/>
            <a:p>
              <a:r>
                <a:rPr lang="en-US" sz="1200" dirty="0"/>
                <a:t>H</a:t>
              </a:r>
              <a:r>
                <a:rPr lang="en-US" sz="1200" baseline="-25000" dirty="0"/>
                <a:t>0 </a:t>
              </a:r>
              <a:r>
                <a:rPr lang="en-US" sz="1200" dirty="0"/>
                <a:t>= µ</a:t>
              </a:r>
              <a:r>
                <a:rPr lang="en-US" sz="1200" baseline="-25000" dirty="0"/>
                <a:t>1</a:t>
              </a:r>
              <a:r>
                <a:rPr lang="en-US" sz="1200" dirty="0"/>
                <a:t>&lt; µ</a:t>
              </a:r>
              <a:r>
                <a:rPr lang="en-US" sz="1200" baseline="-25000" dirty="0"/>
                <a:t>2</a:t>
              </a:r>
            </a:p>
            <a:p>
              <a:pPr algn="just"/>
              <a:r>
                <a:rPr lang="en-US" sz="1200" dirty="0"/>
                <a:t>H</a:t>
              </a:r>
              <a:r>
                <a:rPr lang="en-US" sz="1200" baseline="-25000" dirty="0"/>
                <a:t>a </a:t>
              </a:r>
              <a:r>
                <a:rPr lang="en-US" sz="1200" dirty="0"/>
                <a:t>= µ</a:t>
              </a:r>
              <a:r>
                <a:rPr lang="en-US" sz="1200" baseline="-25000" dirty="0"/>
                <a:t>1</a:t>
              </a:r>
              <a:r>
                <a:rPr lang="en-US" sz="1200" dirty="0"/>
                <a:t>&gt; µ</a:t>
              </a:r>
              <a:r>
                <a:rPr lang="en-US" sz="1200" baseline="-25000" dirty="0"/>
                <a:t>2</a:t>
              </a:r>
            </a:p>
            <a:p>
              <a:endParaRPr lang="en-US" sz="1200" dirty="0"/>
            </a:p>
          </p:txBody>
        </p: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404825B1-E673-8947-8EFB-2CA0A2211DAE}"/>
                    </a:ext>
                  </a:extLst>
                </p:cNvPr>
                <p:cNvSpPr txBox="1"/>
                <p:nvPr/>
              </p:nvSpPr>
              <p:spPr>
                <a:xfrm>
                  <a:off x="4151015" y="5155791"/>
                  <a:ext cx="2353981" cy="890180"/>
                </a:xfrm>
                <a:prstGeom prst="rect">
                  <a:avLst/>
                </a:prstGeom>
                <a:noFill/>
              </p:spPr>
              <p:txBody>
                <a:bodyPr wrap="square" rtlCol="0">
                  <a:spAutoFit/>
                </a:bodyPr>
                <a:lstStyle/>
                <a:p>
                  <a:pPr algn="ctr"/>
                  <a:r>
                    <a:rPr lang="en-US" sz="1200" dirty="0"/>
                    <a:t>df = 10+10-2 = 18</a:t>
                  </a:r>
                </a:p>
                <a:p>
                  <a:pPr algn="ctr"/>
                  <a:r>
                    <a:rPr lang="en-US" sz="1200" dirty="0"/>
                    <a:t>Alpha = 0.10</a:t>
                  </a:r>
                </a:p>
                <a:p>
                  <a:pPr algn="ctr"/>
                  <a:r>
                    <a:rPr lang="en-US" sz="1200" dirty="0"/>
                    <a:t>t</a:t>
                  </a:r>
                  <a:r>
                    <a:rPr lang="en-US" sz="1200" baseline="-25000" dirty="0"/>
                    <a:t>crit</a:t>
                  </a:r>
                  <a:r>
                    <a:rPr lang="en-US" sz="1200" dirty="0"/>
                    <a:t> = 1.33</a:t>
                  </a:r>
                </a:p>
                <a:p>
                  <a:pPr algn="ctr">
                    <a:lnSpc>
                      <a:spcPct val="150000"/>
                    </a:lnSpc>
                  </a:pPr>
                  <a:r>
                    <a:rPr lang="en-US" sz="1200" dirty="0"/>
                    <a:t>3.63 </a:t>
                  </a:r>
                  <a14:m>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1.33 </m:t>
                      </m:r>
                      <m:r>
                        <a:rPr lang="en-US" sz="1200" b="0" i="1" smtClean="0">
                          <a:latin typeface="Cambria Math" panose="02040503050406030204" pitchFamily="18" charset="0"/>
                          <a:ea typeface="Cambria Math" panose="02040503050406030204" pitchFamily="18" charset="0"/>
                        </a:rPr>
                        <m:t>𝐻</m:t>
                      </m:r>
                      <m:r>
                        <a:rPr lang="en-US" sz="1200" b="0" i="1" baseline="-25000" smtClean="0">
                          <a:latin typeface="Cambria Math" panose="02040503050406030204" pitchFamily="18" charset="0"/>
                          <a:ea typeface="Cambria Math" panose="02040503050406030204" pitchFamily="18" charset="0"/>
                        </a:rPr>
                        <m:t>0 </m:t>
                      </m:r>
                    </m:oMath>
                  </a14:m>
                  <a:r>
                    <a:rPr lang="en-US" sz="1200" b="0" i="0" dirty="0">
                      <a:latin typeface="+mj-lt"/>
                      <a:ea typeface="Cambria Math" panose="02040503050406030204" pitchFamily="18" charset="0"/>
                    </a:rPr>
                    <a:t>is rejected</a:t>
                  </a:r>
                  <a:endParaRPr lang="en-US" sz="1200" dirty="0"/>
                </a:p>
              </p:txBody>
            </p:sp>
          </mc:Choice>
          <mc:Fallback>
            <p:sp>
              <p:nvSpPr>
                <p:cNvPr id="78" name="TextBox 77">
                  <a:extLst>
                    <a:ext uri="{FF2B5EF4-FFF2-40B4-BE49-F238E27FC236}">
                      <a16:creationId xmlns:a16="http://schemas.microsoft.com/office/drawing/2014/main" id="{404825B1-E673-8947-8EFB-2CA0A2211DAE}"/>
                    </a:ext>
                  </a:extLst>
                </p:cNvPr>
                <p:cNvSpPr txBox="1">
                  <a:spLocks noRot="1" noChangeAspect="1" noMove="1" noResize="1" noEditPoints="1" noAdjustHandles="1" noChangeArrowheads="1" noChangeShapeType="1" noTextEdit="1"/>
                </p:cNvSpPr>
                <p:nvPr/>
              </p:nvSpPr>
              <p:spPr>
                <a:xfrm>
                  <a:off x="4151015" y="5155791"/>
                  <a:ext cx="2353981" cy="890180"/>
                </a:xfrm>
                <a:prstGeom prst="rect">
                  <a:avLst/>
                </a:prstGeom>
                <a:blipFill>
                  <a:blip r:embed="rId7"/>
                  <a:stretch>
                    <a:fillRect b="-2778"/>
                  </a:stretch>
                </a:blipFill>
              </p:spPr>
              <p:txBody>
                <a:bodyPr/>
                <a:lstStyle/>
                <a:p>
                  <a:r>
                    <a:rPr lang="en-US">
                      <a:noFill/>
                    </a:rPr>
                    <a:t> </a:t>
                  </a:r>
                </a:p>
              </p:txBody>
            </p:sp>
          </mc:Fallback>
        </mc:AlternateContent>
      </p:grpSp>
      <p:sp>
        <p:nvSpPr>
          <p:cNvPr id="34" name="Text Box 46">
            <a:extLst>
              <a:ext uri="{FF2B5EF4-FFF2-40B4-BE49-F238E27FC236}">
                <a16:creationId xmlns:a16="http://schemas.microsoft.com/office/drawing/2014/main" id="{F4DEC2D4-C870-7D4F-A467-02D450D7C29E}"/>
              </a:ext>
            </a:extLst>
          </p:cNvPr>
          <p:cNvSpPr txBox="1">
            <a:spLocks noChangeArrowheads="1"/>
          </p:cNvSpPr>
          <p:nvPr/>
        </p:nvSpPr>
        <p:spPr bwMode="auto">
          <a:xfrm>
            <a:off x="907562" y="6308350"/>
            <a:ext cx="7328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1600" dirty="0">
                <a:solidFill>
                  <a:schemeClr val="tx2"/>
                </a:solidFill>
                <a:latin typeface="Arial" panose="020B0604020202020204" pitchFamily="34" charset="0"/>
              </a:rPr>
              <a:t>Andrew (Business Analyst), Business Intelligence Team, &amp;  Anna (Supervisor)</a:t>
            </a:r>
          </a:p>
        </p:txBody>
      </p:sp>
      <p:pic>
        <p:nvPicPr>
          <p:cNvPr id="28" name="Picture 27">
            <a:extLst>
              <a:ext uri="{FF2B5EF4-FFF2-40B4-BE49-F238E27FC236}">
                <a16:creationId xmlns:a16="http://schemas.microsoft.com/office/drawing/2014/main" id="{4E2D4B46-9065-B14A-B881-7EA45082BB37}"/>
              </a:ext>
            </a:extLst>
          </p:cNvPr>
          <p:cNvPicPr>
            <a:picLocks noChangeAspect="1"/>
          </p:cNvPicPr>
          <p:nvPr/>
        </p:nvPicPr>
        <p:blipFill>
          <a:blip r:embed="rId8"/>
          <a:stretch>
            <a:fillRect/>
          </a:stretch>
        </p:blipFill>
        <p:spPr>
          <a:xfrm>
            <a:off x="4298558" y="1743011"/>
            <a:ext cx="2090960" cy="1672768"/>
          </a:xfrm>
          <a:prstGeom prst="rect">
            <a:avLst/>
          </a:prstGeom>
        </p:spPr>
      </p:pic>
      <p:pic>
        <p:nvPicPr>
          <p:cNvPr id="29" name="Picture 28">
            <a:extLst>
              <a:ext uri="{FF2B5EF4-FFF2-40B4-BE49-F238E27FC236}">
                <a16:creationId xmlns:a16="http://schemas.microsoft.com/office/drawing/2014/main" id="{C6037553-D282-F440-9C65-FCFDCE85FCC5}"/>
              </a:ext>
            </a:extLst>
          </p:cNvPr>
          <p:cNvPicPr>
            <a:picLocks noChangeAspect="1"/>
          </p:cNvPicPr>
          <p:nvPr/>
        </p:nvPicPr>
        <p:blipFill>
          <a:blip r:embed="rId9"/>
          <a:stretch>
            <a:fillRect/>
          </a:stretch>
        </p:blipFill>
        <p:spPr>
          <a:xfrm>
            <a:off x="7435850" y="3233856"/>
            <a:ext cx="825500" cy="317500"/>
          </a:xfrm>
          <a:prstGeom prst="rect">
            <a:avLst/>
          </a:prstGeom>
        </p:spPr>
      </p:pic>
      <mc:AlternateContent xmlns:mc="http://schemas.openxmlformats.org/markup-compatibility/2006">
        <mc:Choice xmlns:a14="http://schemas.microsoft.com/office/drawing/2010/main" Requires="a14">
          <p:sp>
            <p:nvSpPr>
              <p:cNvPr id="88" name="TextBox 1">
                <a:extLst>
                  <a:ext uri="{FF2B5EF4-FFF2-40B4-BE49-F238E27FC236}">
                    <a16:creationId xmlns:a16="http://schemas.microsoft.com/office/drawing/2014/main" id="{78F0E858-46F4-0547-A04D-2C6BDBA7C8CB}"/>
                  </a:ext>
                </a:extLst>
              </p:cNvPr>
              <p:cNvSpPr txBox="1"/>
              <p:nvPr/>
            </p:nvSpPr>
            <p:spPr>
              <a:xfrm>
                <a:off x="6656553" y="3590643"/>
                <a:ext cx="2569806" cy="235514"/>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1000" b="0" i="1">
                        <a:latin typeface="Cambria Math" panose="02040503050406030204" pitchFamily="18" charset="0"/>
                      </a:rPr>
                      <m:t>𝑈𝑝𝑝𝑒𝑟</m:t>
                    </m:r>
                    <m:r>
                      <a:rPr lang="en-US" sz="1000" b="0" i="1">
                        <a:latin typeface="Cambria Math" panose="02040503050406030204" pitchFamily="18" charset="0"/>
                      </a:rPr>
                      <m:t> </m:t>
                    </m:r>
                    <m:r>
                      <a:rPr lang="en-US" sz="1000" b="0" i="1">
                        <a:latin typeface="Cambria Math" panose="02040503050406030204" pitchFamily="18" charset="0"/>
                      </a:rPr>
                      <m:t>𝐵𝑜𝑢𝑛𝑑</m:t>
                    </m:r>
                    <m:r>
                      <a:rPr lang="en-US" sz="1000" b="0" i="1">
                        <a:latin typeface="Cambria Math" panose="02040503050406030204" pitchFamily="18" charset="0"/>
                      </a:rPr>
                      <m:t>= 27+1.729 </m:t>
                    </m:r>
                    <m:d>
                      <m:dPr>
                        <m:ctrlPr>
                          <a:rPr lang="en-US" sz="1000" b="0" i="1">
                            <a:latin typeface="Cambria Math" panose="02040503050406030204" pitchFamily="18" charset="0"/>
                          </a:rPr>
                        </m:ctrlPr>
                      </m:dPr>
                      <m:e>
                        <m:f>
                          <m:fPr>
                            <m:ctrlPr>
                              <a:rPr lang="en-US" sz="1000" b="0" i="1">
                                <a:latin typeface="Cambria Math" panose="02040503050406030204" pitchFamily="18" charset="0"/>
                              </a:rPr>
                            </m:ctrlPr>
                          </m:fPr>
                          <m:num>
                            <m:r>
                              <a:rPr lang="en-US" sz="1000" b="0" i="1">
                                <a:latin typeface="Cambria Math" panose="02040503050406030204" pitchFamily="18" charset="0"/>
                              </a:rPr>
                              <m:t>5.85</m:t>
                            </m:r>
                          </m:num>
                          <m:den>
                            <m:rad>
                              <m:radPr>
                                <m:degHide m:val="on"/>
                                <m:ctrlPr>
                                  <a:rPr lang="en-US" sz="1000" b="0" i="1">
                                    <a:latin typeface="Cambria Math" panose="02040503050406030204" pitchFamily="18" charset="0"/>
                                  </a:rPr>
                                </m:ctrlPr>
                              </m:radPr>
                              <m:deg/>
                              <m:e>
                                <m:r>
                                  <a:rPr lang="en-US" sz="1000" b="0" i="1">
                                    <a:latin typeface="Cambria Math" panose="02040503050406030204" pitchFamily="18" charset="0"/>
                                  </a:rPr>
                                  <m:t>10</m:t>
                                </m:r>
                              </m:e>
                            </m:rad>
                          </m:den>
                        </m:f>
                      </m:e>
                    </m:d>
                  </m:oMath>
                </a14:m>
                <a:r>
                  <a:rPr lang="en-US" sz="1000" dirty="0"/>
                  <a:t> = 30.19</a:t>
                </a:r>
              </a:p>
            </p:txBody>
          </p:sp>
        </mc:Choice>
        <mc:Fallback>
          <p:sp>
            <p:nvSpPr>
              <p:cNvPr id="88" name="TextBox 1">
                <a:extLst>
                  <a:ext uri="{FF2B5EF4-FFF2-40B4-BE49-F238E27FC236}">
                    <a16:creationId xmlns:a16="http://schemas.microsoft.com/office/drawing/2014/main" id="{78F0E858-46F4-0547-A04D-2C6BDBA7C8CB}"/>
                  </a:ext>
                </a:extLst>
              </p:cNvPr>
              <p:cNvSpPr txBox="1">
                <a:spLocks noRot="1" noChangeAspect="1" noMove="1" noResize="1" noEditPoints="1" noAdjustHandles="1" noChangeArrowheads="1" noChangeShapeType="1" noTextEdit="1"/>
              </p:cNvSpPr>
              <p:nvPr/>
            </p:nvSpPr>
            <p:spPr>
              <a:xfrm>
                <a:off x="6656553" y="3590643"/>
                <a:ext cx="2569806" cy="235514"/>
              </a:xfrm>
              <a:prstGeom prst="rect">
                <a:avLst/>
              </a:prstGeom>
              <a:blipFill>
                <a:blip r:embed="rId10"/>
                <a:stretch>
                  <a:fillRect l="-1970"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TextBox 2">
                <a:extLst>
                  <a:ext uri="{FF2B5EF4-FFF2-40B4-BE49-F238E27FC236}">
                    <a16:creationId xmlns:a16="http://schemas.microsoft.com/office/drawing/2014/main" id="{70FE0319-AF44-4640-AAF0-6E8418885BE1}"/>
                  </a:ext>
                </a:extLst>
              </p:cNvPr>
              <p:cNvSpPr txBox="1"/>
              <p:nvPr/>
            </p:nvSpPr>
            <p:spPr>
              <a:xfrm>
                <a:off x="6639899" y="3874012"/>
                <a:ext cx="2284280" cy="235514"/>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1000" b="0" i="1">
                        <a:latin typeface="Cambria Math" panose="02040503050406030204" pitchFamily="18" charset="0"/>
                      </a:rPr>
                      <m:t>𝐿𝑜𝑤𝑒𝑟</m:t>
                    </m:r>
                    <m:r>
                      <a:rPr lang="en-US" sz="1000" b="0" i="1">
                        <a:latin typeface="Cambria Math" panose="02040503050406030204" pitchFamily="18" charset="0"/>
                      </a:rPr>
                      <m:t> </m:t>
                    </m:r>
                    <m:r>
                      <a:rPr lang="en-US" sz="1000" b="0" i="1">
                        <a:latin typeface="Cambria Math" panose="02040503050406030204" pitchFamily="18" charset="0"/>
                      </a:rPr>
                      <m:t>𝐵𝑜𝑢𝑛𝑑</m:t>
                    </m:r>
                    <m:r>
                      <a:rPr lang="en-US" sz="1000" b="0" i="1">
                        <a:latin typeface="Cambria Math" panose="02040503050406030204" pitchFamily="18" charset="0"/>
                      </a:rPr>
                      <m:t>= 27−1.729 </m:t>
                    </m:r>
                    <m:d>
                      <m:dPr>
                        <m:ctrlPr>
                          <a:rPr lang="en-US" sz="1000" b="0" i="1">
                            <a:latin typeface="Cambria Math" panose="02040503050406030204" pitchFamily="18" charset="0"/>
                          </a:rPr>
                        </m:ctrlPr>
                      </m:dPr>
                      <m:e>
                        <m:f>
                          <m:fPr>
                            <m:ctrlPr>
                              <a:rPr lang="en-US" sz="1000" b="0" i="1">
                                <a:latin typeface="Cambria Math" panose="02040503050406030204" pitchFamily="18" charset="0"/>
                              </a:rPr>
                            </m:ctrlPr>
                          </m:fPr>
                          <m:num>
                            <m:r>
                              <a:rPr lang="en-US" sz="1000" b="0" i="1">
                                <a:latin typeface="Cambria Math" panose="02040503050406030204" pitchFamily="18" charset="0"/>
                              </a:rPr>
                              <m:t>5.85</m:t>
                            </m:r>
                          </m:num>
                          <m:den>
                            <m:rad>
                              <m:radPr>
                                <m:degHide m:val="on"/>
                                <m:ctrlPr>
                                  <a:rPr lang="en-US" sz="1000" b="0" i="1">
                                    <a:latin typeface="Cambria Math" panose="02040503050406030204" pitchFamily="18" charset="0"/>
                                  </a:rPr>
                                </m:ctrlPr>
                              </m:radPr>
                              <m:deg/>
                              <m:e>
                                <m:r>
                                  <a:rPr lang="en-US" sz="1000" b="0" i="1">
                                    <a:latin typeface="Cambria Math" panose="02040503050406030204" pitchFamily="18" charset="0"/>
                                  </a:rPr>
                                  <m:t>10</m:t>
                                </m:r>
                              </m:e>
                            </m:rad>
                          </m:den>
                        </m:f>
                      </m:e>
                    </m:d>
                  </m:oMath>
                </a14:m>
                <a:r>
                  <a:rPr lang="en-US" sz="1000" dirty="0"/>
                  <a:t> = 23.8</a:t>
                </a:r>
              </a:p>
            </p:txBody>
          </p:sp>
        </mc:Choice>
        <mc:Fallback>
          <p:sp>
            <p:nvSpPr>
              <p:cNvPr id="89" name="TextBox 2">
                <a:extLst>
                  <a:ext uri="{FF2B5EF4-FFF2-40B4-BE49-F238E27FC236}">
                    <a16:creationId xmlns:a16="http://schemas.microsoft.com/office/drawing/2014/main" id="{70FE0319-AF44-4640-AAF0-6E8418885BE1}"/>
                  </a:ext>
                </a:extLst>
              </p:cNvPr>
              <p:cNvSpPr txBox="1">
                <a:spLocks noRot="1" noChangeAspect="1" noMove="1" noResize="1" noEditPoints="1" noAdjustHandles="1" noChangeArrowheads="1" noChangeShapeType="1" noTextEdit="1"/>
              </p:cNvSpPr>
              <p:nvPr/>
            </p:nvSpPr>
            <p:spPr>
              <a:xfrm>
                <a:off x="6639899" y="3874012"/>
                <a:ext cx="2284280" cy="235514"/>
              </a:xfrm>
              <a:prstGeom prst="rect">
                <a:avLst/>
              </a:prstGeom>
              <a:blipFill>
                <a:blip r:embed="rId11"/>
                <a:stretch>
                  <a:fillRect l="-2210" r="-2210" b="-10000"/>
                </a:stretch>
              </a:blipFill>
            </p:spPr>
            <p:txBody>
              <a:bodyPr/>
              <a:lstStyle/>
              <a:p>
                <a:r>
                  <a:rPr lang="en-US">
                    <a:noFill/>
                  </a:rPr>
                  <a:t> </a:t>
                </a:r>
              </a:p>
            </p:txBody>
          </p:sp>
        </mc:Fallback>
      </mc:AlternateContent>
      <p:pic>
        <p:nvPicPr>
          <p:cNvPr id="93" name="Picture 92">
            <a:extLst>
              <a:ext uri="{FF2B5EF4-FFF2-40B4-BE49-F238E27FC236}">
                <a16:creationId xmlns:a16="http://schemas.microsoft.com/office/drawing/2014/main" id="{39183AC9-D2D0-4C42-8962-0BFC793C5E23}"/>
              </a:ext>
            </a:extLst>
          </p:cNvPr>
          <p:cNvPicPr>
            <a:picLocks noChangeAspect="1"/>
          </p:cNvPicPr>
          <p:nvPr/>
        </p:nvPicPr>
        <p:blipFill>
          <a:blip r:embed="rId12"/>
          <a:stretch>
            <a:fillRect/>
          </a:stretch>
        </p:blipFill>
        <p:spPr>
          <a:xfrm>
            <a:off x="6570437" y="4435975"/>
            <a:ext cx="2518226" cy="1567990"/>
          </a:xfrm>
          <a:prstGeom prst="rect">
            <a:avLst/>
          </a:prstGeom>
        </p:spPr>
      </p:pic>
      <p:grpSp>
        <p:nvGrpSpPr>
          <p:cNvPr id="25" name="Group 24">
            <a:extLst>
              <a:ext uri="{FF2B5EF4-FFF2-40B4-BE49-F238E27FC236}">
                <a16:creationId xmlns:a16="http://schemas.microsoft.com/office/drawing/2014/main" id="{22EE35CD-C248-054F-84E9-0D6A17A4BC0A}"/>
              </a:ext>
            </a:extLst>
          </p:cNvPr>
          <p:cNvGrpSpPr/>
          <p:nvPr/>
        </p:nvGrpSpPr>
        <p:grpSpPr>
          <a:xfrm>
            <a:off x="5757138" y="3911593"/>
            <a:ext cx="1737005" cy="1159897"/>
            <a:chOff x="6670675" y="2400760"/>
            <a:chExt cx="1876425" cy="1219200"/>
          </a:xfrm>
        </p:grpSpPr>
        <p:sp>
          <p:nvSpPr>
            <p:cNvPr id="23" name="Explosion 2 22">
              <a:extLst>
                <a:ext uri="{FF2B5EF4-FFF2-40B4-BE49-F238E27FC236}">
                  <a16:creationId xmlns:a16="http://schemas.microsoft.com/office/drawing/2014/main" id="{7A42439A-8283-7045-9EA5-314B8EB70071}"/>
                </a:ext>
              </a:extLst>
            </p:cNvPr>
            <p:cNvSpPr/>
            <p:nvPr/>
          </p:nvSpPr>
          <p:spPr bwMode="auto">
            <a:xfrm>
              <a:off x="6670675" y="2400760"/>
              <a:ext cx="1876425" cy="1219200"/>
            </a:xfrm>
            <a:prstGeom prst="irregularSeal2">
              <a:avLst/>
            </a:prstGeom>
            <a:solidFill>
              <a:srgbClr val="0070C0"/>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Times New Roman" pitchFamily="18" charset="0"/>
              </a:endParaRPr>
            </a:p>
          </p:txBody>
        </p:sp>
        <p:sp>
          <p:nvSpPr>
            <p:cNvPr id="24" name="TextBox 23">
              <a:extLst>
                <a:ext uri="{FF2B5EF4-FFF2-40B4-BE49-F238E27FC236}">
                  <a16:creationId xmlns:a16="http://schemas.microsoft.com/office/drawing/2014/main" id="{C61A5F85-40B6-0745-9F12-CA8D122188B5}"/>
                </a:ext>
              </a:extLst>
            </p:cNvPr>
            <p:cNvSpPr txBox="1"/>
            <p:nvPr/>
          </p:nvSpPr>
          <p:spPr>
            <a:xfrm rot="20160513">
              <a:off x="6854467" y="2887668"/>
              <a:ext cx="1391556" cy="388215"/>
            </a:xfrm>
            <a:prstGeom prst="rect">
              <a:avLst/>
            </a:prstGeom>
            <a:noFill/>
          </p:spPr>
          <p:txBody>
            <a:bodyPr wrap="square" rtlCol="0">
              <a:spAutoFit/>
            </a:bodyPr>
            <a:lstStyle/>
            <a:p>
              <a:r>
                <a:rPr lang="en-US" sz="1800" dirty="0">
                  <a:solidFill>
                    <a:schemeClr val="bg1"/>
                  </a:solidFill>
                </a:rPr>
                <a:t>SQL = 2.75</a:t>
              </a:r>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08B6-BB61-874B-A5BD-F29AD4A5F51E}"/>
              </a:ext>
            </a:extLst>
          </p:cNvPr>
          <p:cNvSpPr>
            <a:spLocks noGrp="1"/>
          </p:cNvSpPr>
          <p:nvPr>
            <p:ph type="title"/>
          </p:nvPr>
        </p:nvSpPr>
        <p:spPr>
          <a:xfrm>
            <a:off x="647700" y="2331"/>
            <a:ext cx="7772400" cy="1143000"/>
          </a:xfrm>
        </p:spPr>
        <p:txBody>
          <a:bodyPr/>
          <a:lstStyle/>
          <a:p>
            <a:r>
              <a:rPr lang="en-US" dirty="0"/>
              <a:t>Control</a:t>
            </a:r>
          </a:p>
        </p:txBody>
      </p:sp>
      <p:sp>
        <p:nvSpPr>
          <p:cNvPr id="4" name="Rectangle 3">
            <a:extLst>
              <a:ext uri="{FF2B5EF4-FFF2-40B4-BE49-F238E27FC236}">
                <a16:creationId xmlns:a16="http://schemas.microsoft.com/office/drawing/2014/main" id="{08B57A3D-F5DD-0A46-98E2-D86CE98D2754}"/>
              </a:ext>
            </a:extLst>
          </p:cNvPr>
          <p:cNvSpPr>
            <a:spLocks noChangeArrowheads="1"/>
          </p:cNvSpPr>
          <p:nvPr/>
        </p:nvSpPr>
        <p:spPr bwMode="auto">
          <a:xfrm>
            <a:off x="-3048" y="6624739"/>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 name="TextBox 4">
            <a:extLst>
              <a:ext uri="{FF2B5EF4-FFF2-40B4-BE49-F238E27FC236}">
                <a16:creationId xmlns:a16="http://schemas.microsoft.com/office/drawing/2014/main" id="{15B2CCB2-40D7-4245-B6C8-2345ED9E2AF5}"/>
              </a:ext>
            </a:extLst>
          </p:cNvPr>
          <p:cNvSpPr txBox="1"/>
          <p:nvPr/>
        </p:nvSpPr>
        <p:spPr>
          <a:xfrm>
            <a:off x="8476488" y="6618258"/>
            <a:ext cx="664464" cy="246221"/>
          </a:xfrm>
          <a:prstGeom prst="rect">
            <a:avLst/>
          </a:prstGeom>
          <a:noFill/>
        </p:spPr>
        <p:txBody>
          <a:bodyPr wrap="square" rtlCol="0">
            <a:spAutoFit/>
          </a:bodyPr>
          <a:lstStyle/>
          <a:p>
            <a:r>
              <a:rPr lang="en-US" sz="1000" dirty="0">
                <a:solidFill>
                  <a:schemeClr val="bg1"/>
                </a:solidFill>
              </a:rPr>
              <a:t>Page 10</a:t>
            </a:r>
          </a:p>
        </p:txBody>
      </p:sp>
      <p:pic>
        <p:nvPicPr>
          <p:cNvPr id="3" name="Picture 2">
            <a:extLst>
              <a:ext uri="{FF2B5EF4-FFF2-40B4-BE49-F238E27FC236}">
                <a16:creationId xmlns:a16="http://schemas.microsoft.com/office/drawing/2014/main" id="{89FDE622-0A3D-FB48-90C1-078D40B3378B}"/>
              </a:ext>
            </a:extLst>
          </p:cNvPr>
          <p:cNvPicPr>
            <a:picLocks noChangeAspect="1"/>
          </p:cNvPicPr>
          <p:nvPr/>
        </p:nvPicPr>
        <p:blipFill>
          <a:blip r:embed="rId2"/>
          <a:stretch>
            <a:fillRect/>
          </a:stretch>
        </p:blipFill>
        <p:spPr>
          <a:xfrm>
            <a:off x="451701" y="1279528"/>
            <a:ext cx="3810000" cy="2290222"/>
          </a:xfrm>
          <a:prstGeom prst="rect">
            <a:avLst/>
          </a:prstGeom>
        </p:spPr>
      </p:pic>
      <p:pic>
        <p:nvPicPr>
          <p:cNvPr id="6" name="Picture 5">
            <a:extLst>
              <a:ext uri="{FF2B5EF4-FFF2-40B4-BE49-F238E27FC236}">
                <a16:creationId xmlns:a16="http://schemas.microsoft.com/office/drawing/2014/main" id="{798F7E8B-4F84-6647-B047-3FE10EF7B21A}"/>
              </a:ext>
            </a:extLst>
          </p:cNvPr>
          <p:cNvPicPr>
            <a:picLocks noChangeAspect="1"/>
          </p:cNvPicPr>
          <p:nvPr/>
        </p:nvPicPr>
        <p:blipFill>
          <a:blip r:embed="rId3"/>
          <a:stretch>
            <a:fillRect/>
          </a:stretch>
        </p:blipFill>
        <p:spPr>
          <a:xfrm>
            <a:off x="457200" y="3733800"/>
            <a:ext cx="3810000" cy="2290221"/>
          </a:xfrm>
          <a:prstGeom prst="rect">
            <a:avLst/>
          </a:prstGeom>
        </p:spPr>
      </p:pic>
      <p:sp>
        <p:nvSpPr>
          <p:cNvPr id="7" name="TextBox 6">
            <a:extLst>
              <a:ext uri="{FF2B5EF4-FFF2-40B4-BE49-F238E27FC236}">
                <a16:creationId xmlns:a16="http://schemas.microsoft.com/office/drawing/2014/main" id="{78194317-57AE-F944-909E-E4F4C4E8B2D0}"/>
              </a:ext>
            </a:extLst>
          </p:cNvPr>
          <p:cNvSpPr txBox="1"/>
          <p:nvPr/>
        </p:nvSpPr>
        <p:spPr>
          <a:xfrm>
            <a:off x="4568952" y="1905000"/>
            <a:ext cx="3956182" cy="2893100"/>
          </a:xfrm>
          <a:prstGeom prst="rect">
            <a:avLst/>
          </a:prstGeom>
          <a:noFill/>
        </p:spPr>
        <p:txBody>
          <a:bodyPr wrap="square" rtlCol="0">
            <a:spAutoFit/>
          </a:bodyPr>
          <a:lstStyle/>
          <a:p>
            <a:r>
              <a:rPr lang="en-US" sz="1400" dirty="0"/>
              <a:t>Looking at my moving range chart, I can see that my process was and still is in control.  There are no data points outside of my control limit lines. Looking at the individual chart, I can clearly see that my process time is trending downwards after completing my process improvements. This downward trend is exactly what I wanted to see, and I’m happy with these results. There are still some improvements to be made to diminish the larger spikes in my process time. However, the improvements and training that we’ve put in place have made noticeable improvements and I will continue to measure the control of my process. </a:t>
            </a:r>
          </a:p>
        </p:txBody>
      </p:sp>
    </p:spTree>
    <p:extLst>
      <p:ext uri="{BB962C8B-B14F-4D97-AF65-F5344CB8AC3E}">
        <p14:creationId xmlns:p14="http://schemas.microsoft.com/office/powerpoint/2010/main" val="380733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F9D3-1B42-6246-8F15-2C729F5E3852}"/>
              </a:ext>
            </a:extLst>
          </p:cNvPr>
          <p:cNvSpPr>
            <a:spLocks noGrp="1"/>
          </p:cNvSpPr>
          <p:nvPr>
            <p:ph type="title"/>
          </p:nvPr>
        </p:nvSpPr>
        <p:spPr>
          <a:xfrm>
            <a:off x="533400" y="17361"/>
            <a:ext cx="7772400" cy="1143000"/>
          </a:xfrm>
        </p:spPr>
        <p:txBody>
          <a:bodyPr/>
          <a:lstStyle/>
          <a:p>
            <a:r>
              <a:rPr lang="en-US" dirty="0"/>
              <a:t>Define</a:t>
            </a:r>
          </a:p>
        </p:txBody>
      </p:sp>
      <p:sp>
        <p:nvSpPr>
          <p:cNvPr id="8" name="Content Placeholder 7">
            <a:extLst>
              <a:ext uri="{FF2B5EF4-FFF2-40B4-BE49-F238E27FC236}">
                <a16:creationId xmlns:a16="http://schemas.microsoft.com/office/drawing/2014/main" id="{A09C4E73-4361-9A48-9A37-C35F0D034EF0}"/>
              </a:ext>
            </a:extLst>
          </p:cNvPr>
          <p:cNvSpPr>
            <a:spLocks noGrp="1"/>
          </p:cNvSpPr>
          <p:nvPr>
            <p:ph idx="1"/>
          </p:nvPr>
        </p:nvSpPr>
        <p:spPr>
          <a:xfrm>
            <a:off x="533400" y="1603248"/>
            <a:ext cx="4422648" cy="4114800"/>
          </a:xfrm>
        </p:spPr>
        <p:txBody>
          <a:bodyPr/>
          <a:lstStyle/>
          <a:p>
            <a:r>
              <a:rPr lang="en-US" sz="1400" dirty="0"/>
              <a:t>My team is responsible for running a weekly data report for our vendor, that has not been evaluated or improved upon since it was initiated. As you can see from the process map, there are numerous manual steps involved and a significant amount of down time in between. </a:t>
            </a:r>
          </a:p>
          <a:p>
            <a:r>
              <a:rPr lang="en-US" sz="1400" dirty="0"/>
              <a:t>My goal is to streamline the process of producing the weekly data report for our vendor, </a:t>
            </a:r>
            <a:r>
              <a:rPr lang="en-US" sz="1400" dirty="0" err="1"/>
              <a:t>Pricetek</a:t>
            </a:r>
            <a:r>
              <a:rPr lang="en-US" sz="1400" dirty="0"/>
              <a:t>. </a:t>
            </a:r>
          </a:p>
          <a:p>
            <a:r>
              <a:rPr lang="en-US" sz="1400" dirty="0"/>
              <a:t>I will measure the success of my process improvement but a reduction in the overall amount of time needed to produce this report. This includes reducing the amount of downtime and working to eliminate small instances where the report produces an error and the report must be recreated. </a:t>
            </a:r>
          </a:p>
          <a:p>
            <a:r>
              <a:rPr lang="en-US" sz="1400" dirty="0"/>
              <a:t>Because this is an existing process, the input and output must remain the same, but the process to get from raw data to report can be improved upon. </a:t>
            </a:r>
          </a:p>
        </p:txBody>
      </p:sp>
      <p:sp>
        <p:nvSpPr>
          <p:cNvPr id="7" name="Rectangle 6">
            <a:extLst>
              <a:ext uri="{FF2B5EF4-FFF2-40B4-BE49-F238E27FC236}">
                <a16:creationId xmlns:a16="http://schemas.microsoft.com/office/drawing/2014/main" id="{FD2AD974-3447-3D41-94A4-ECBF8F383367}"/>
              </a:ext>
            </a:extLst>
          </p:cNvPr>
          <p:cNvSpPr>
            <a:spLocks noChangeArrowheads="1"/>
          </p:cNvSpPr>
          <p:nvPr/>
        </p:nvSpPr>
        <p:spPr bwMode="auto">
          <a:xfrm>
            <a:off x="-3048" y="6624739"/>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9" name="TextBox 8">
            <a:extLst>
              <a:ext uri="{FF2B5EF4-FFF2-40B4-BE49-F238E27FC236}">
                <a16:creationId xmlns:a16="http://schemas.microsoft.com/office/drawing/2014/main" id="{E1E4E85B-0489-134B-9DFE-1CF3212FEB44}"/>
              </a:ext>
            </a:extLst>
          </p:cNvPr>
          <p:cNvSpPr txBox="1"/>
          <p:nvPr/>
        </p:nvSpPr>
        <p:spPr>
          <a:xfrm>
            <a:off x="8476488" y="6618258"/>
            <a:ext cx="533400" cy="246221"/>
          </a:xfrm>
          <a:prstGeom prst="rect">
            <a:avLst/>
          </a:prstGeom>
          <a:noFill/>
        </p:spPr>
        <p:txBody>
          <a:bodyPr wrap="square" rtlCol="0">
            <a:spAutoFit/>
          </a:bodyPr>
          <a:lstStyle/>
          <a:p>
            <a:r>
              <a:rPr lang="en-US" sz="1000" dirty="0">
                <a:solidFill>
                  <a:schemeClr val="bg1"/>
                </a:solidFill>
              </a:rPr>
              <a:t>Page 2</a:t>
            </a:r>
          </a:p>
        </p:txBody>
      </p:sp>
      <p:pic>
        <p:nvPicPr>
          <p:cNvPr id="10" name="image1.png">
            <a:extLst>
              <a:ext uri="{FF2B5EF4-FFF2-40B4-BE49-F238E27FC236}">
                <a16:creationId xmlns:a16="http://schemas.microsoft.com/office/drawing/2014/main" id="{EB18DA51-93F0-3D44-955E-9F76363DC6F3}"/>
              </a:ext>
            </a:extLst>
          </p:cNvPr>
          <p:cNvPicPr/>
          <p:nvPr/>
        </p:nvPicPr>
        <p:blipFill>
          <a:blip r:embed="rId2"/>
          <a:srcRect/>
          <a:stretch>
            <a:fillRect/>
          </a:stretch>
        </p:blipFill>
        <p:spPr>
          <a:xfrm>
            <a:off x="5791200" y="309461"/>
            <a:ext cx="2514600" cy="6164491"/>
          </a:xfrm>
          <a:prstGeom prst="rect">
            <a:avLst/>
          </a:prstGeom>
          <a:ln/>
        </p:spPr>
      </p:pic>
    </p:spTree>
    <p:extLst>
      <p:ext uri="{BB962C8B-B14F-4D97-AF65-F5344CB8AC3E}">
        <p14:creationId xmlns:p14="http://schemas.microsoft.com/office/powerpoint/2010/main" val="135565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08B6-BB61-874B-A5BD-F29AD4A5F51E}"/>
              </a:ext>
            </a:extLst>
          </p:cNvPr>
          <p:cNvSpPr>
            <a:spLocks noGrp="1"/>
          </p:cNvSpPr>
          <p:nvPr>
            <p:ph type="title"/>
          </p:nvPr>
        </p:nvSpPr>
        <p:spPr>
          <a:xfrm>
            <a:off x="647700" y="2331"/>
            <a:ext cx="7772400" cy="1143000"/>
          </a:xfrm>
        </p:spPr>
        <p:txBody>
          <a:bodyPr/>
          <a:lstStyle/>
          <a:p>
            <a:r>
              <a:rPr lang="en-US" dirty="0"/>
              <a:t>Measure</a:t>
            </a:r>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55702887-DC08-F743-99B3-3E158EA3E4C1}"/>
                  </a:ext>
                </a:extLst>
              </p:cNvPr>
              <p:cNvSpPr>
                <a:spLocks noGrp="1"/>
              </p:cNvSpPr>
              <p:nvPr>
                <p:ph sz="half" idx="1"/>
              </p:nvPr>
            </p:nvSpPr>
            <p:spPr>
              <a:xfrm>
                <a:off x="514350" y="1145331"/>
                <a:ext cx="8039100" cy="5181600"/>
              </a:xfrm>
            </p:spPr>
            <p:txBody>
              <a:bodyPr/>
              <a:lstStyle/>
              <a:p>
                <a:r>
                  <a:rPr lang="en-US" sz="1400" dirty="0"/>
                  <a:t>Data Collected</a:t>
                </a:r>
              </a:p>
              <a:p>
                <a:pPr lvl="1"/>
                <a:r>
                  <a:rPr lang="en-US" sz="1400" dirty="0"/>
                  <a:t>Process time in min (continuous)</a:t>
                </a:r>
              </a:p>
              <a:p>
                <a:pPr lvl="1"/>
                <a:r>
                  <a:rPr lang="en-US" sz="1400" dirty="0"/>
                  <a:t>Who produced the report (discrete)</a:t>
                </a:r>
              </a:p>
              <a:p>
                <a:pPr lvl="1"/>
                <a:r>
                  <a:rPr lang="en-US" sz="1400" dirty="0"/>
                  <a:t>Day of the week the report was run (discrete)</a:t>
                </a:r>
              </a:p>
              <a:p>
                <a:pPr lvl="1"/>
                <a:r>
                  <a:rPr lang="en-US" sz="1400" dirty="0"/>
                  <a:t>Did you have to start the report over (discrete)</a:t>
                </a:r>
              </a:p>
              <a:p>
                <a:pPr lvl="1"/>
                <a:r>
                  <a:rPr lang="en-US" sz="1400" dirty="0"/>
                  <a:t>Total amount of downtime in between steps in min (continuous)</a:t>
                </a:r>
              </a:p>
              <a:p>
                <a:pPr lvl="1"/>
                <a:r>
                  <a:rPr lang="en-US" sz="1400" dirty="0"/>
                  <a:t>Number of steps (continuous)</a:t>
                </a:r>
              </a:p>
              <a:p>
                <a:pPr lvl="1"/>
                <a:r>
                  <a:rPr lang="en-US" sz="1400" dirty="0"/>
                  <a:t>Number of defects</a:t>
                </a:r>
              </a:p>
              <a:p>
                <a:r>
                  <a:rPr lang="en-US" sz="1400" dirty="0"/>
                  <a:t>The data was collected by both myself and my co-worker. We maintained a spreadsheet with the various columns and the continuous data was collected using an online timer. </a:t>
                </a:r>
              </a:p>
              <a:p>
                <a:r>
                  <a:rPr lang="en-US" sz="1400" dirty="0"/>
                  <a:t>In order to have a larger sample size, we ran the report twice a week for 5 weeks and obtained a sample size of 10.</a:t>
                </a:r>
              </a:p>
              <a:p>
                <a:r>
                  <a:rPr lang="en-US" sz="1400" dirty="0"/>
                  <a:t>With a 80% confidence level and a 3 min margin of error, I calculated an ideal sample size of 14</a:t>
                </a:r>
              </a:p>
              <a:p>
                <a:pPr marL="0" indent="0">
                  <a:spcAft>
                    <a:spcPts val="600"/>
                  </a:spcAft>
                  <a:buNone/>
                </a:pPr>
                <a:r>
                  <a:rPr lang="en-US" sz="1400" dirty="0"/>
                  <a:t>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r>
                      <a:rPr lang="en-US" sz="1600" i="1"/>
                      <m:t>𝑛</m:t>
                    </m:r>
                    <m:r>
                      <a:rPr lang="en-US" sz="1600" i="1"/>
                      <m:t>=</m:t>
                    </m:r>
                    <m:d>
                      <m:dPr>
                        <m:ctrlPr>
                          <a:rPr lang="en-US" sz="1600" i="1"/>
                        </m:ctrlPr>
                      </m:dPr>
                      <m:e>
                        <m:f>
                          <m:fPr>
                            <m:ctrlPr>
                              <a:rPr lang="en-US" sz="1600" i="1"/>
                            </m:ctrlPr>
                          </m:fPr>
                          <m:num>
                            <m:r>
                              <a:rPr lang="en-US" sz="1600" i="1"/>
                              <m:t>1.28∗</m:t>
                            </m:r>
                            <m:r>
                              <a:rPr lang="en-US" sz="1600" b="0" i="1" smtClean="0">
                                <a:latin typeface="Cambria Math" panose="02040503050406030204" pitchFamily="18" charset="0"/>
                              </a:rPr>
                              <m:t>8.7</m:t>
                            </m:r>
                          </m:num>
                          <m:den>
                            <m:r>
                              <a:rPr lang="en-US" sz="1600" i="1"/>
                              <m:t>3</m:t>
                            </m:r>
                          </m:den>
                        </m:f>
                      </m:e>
                    </m:d>
                  </m:oMath>
                </a14:m>
                <a:r>
                  <a:rPr lang="en-US" sz="1600" baseline="30000" dirty="0"/>
                  <a:t> 2 </a:t>
                </a:r>
                <a:r>
                  <a:rPr lang="en-US" sz="1600" dirty="0"/>
                  <a:t> = 14</a:t>
                </a:r>
              </a:p>
              <a:p>
                <a:r>
                  <a:rPr lang="en-US" sz="1400" dirty="0"/>
                  <a:t>We used timers to measure both our process time and the total amount of downtime in between steps, but since we recorded the time ourselves, there is opportunity for measurement error. One way to measure measurement error could be for myself and my co-worker to separately measure running the same process and compare times. We could also use two separate timers and measure the variance between the two timers. </a:t>
                </a:r>
              </a:p>
            </p:txBody>
          </p:sp>
        </mc:Choice>
        <mc:Fallback>
          <p:sp>
            <p:nvSpPr>
              <p:cNvPr id="11" name="Content Placeholder 10">
                <a:extLst>
                  <a:ext uri="{FF2B5EF4-FFF2-40B4-BE49-F238E27FC236}">
                    <a16:creationId xmlns:a16="http://schemas.microsoft.com/office/drawing/2014/main" id="{55702887-DC08-F743-99B3-3E158EA3E4C1}"/>
                  </a:ext>
                </a:extLst>
              </p:cNvPr>
              <p:cNvSpPr>
                <a:spLocks noGrp="1" noRot="1" noChangeAspect="1" noMove="1" noResize="1" noEditPoints="1" noAdjustHandles="1" noChangeArrowheads="1" noChangeShapeType="1" noTextEdit="1"/>
              </p:cNvSpPr>
              <p:nvPr>
                <p:ph sz="half" idx="1"/>
              </p:nvPr>
            </p:nvSpPr>
            <p:spPr>
              <a:xfrm>
                <a:off x="514350" y="1145331"/>
                <a:ext cx="8039100" cy="5181600"/>
              </a:xfrm>
              <a:blipFill>
                <a:blip r:embed="rId2"/>
                <a:stretch>
                  <a:fillRect l="-158" r="-47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B57A3D-F5DD-0A46-98E2-D86CE98D2754}"/>
              </a:ext>
            </a:extLst>
          </p:cNvPr>
          <p:cNvSpPr>
            <a:spLocks noChangeArrowheads="1"/>
          </p:cNvSpPr>
          <p:nvPr/>
        </p:nvSpPr>
        <p:spPr bwMode="auto">
          <a:xfrm>
            <a:off x="-3048" y="6624739"/>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 name="TextBox 4">
            <a:extLst>
              <a:ext uri="{FF2B5EF4-FFF2-40B4-BE49-F238E27FC236}">
                <a16:creationId xmlns:a16="http://schemas.microsoft.com/office/drawing/2014/main" id="{15B2CCB2-40D7-4245-B6C8-2345ED9E2AF5}"/>
              </a:ext>
            </a:extLst>
          </p:cNvPr>
          <p:cNvSpPr txBox="1"/>
          <p:nvPr/>
        </p:nvSpPr>
        <p:spPr>
          <a:xfrm>
            <a:off x="8476488" y="6618258"/>
            <a:ext cx="533400" cy="246221"/>
          </a:xfrm>
          <a:prstGeom prst="rect">
            <a:avLst/>
          </a:prstGeom>
          <a:noFill/>
        </p:spPr>
        <p:txBody>
          <a:bodyPr wrap="square" rtlCol="0">
            <a:spAutoFit/>
          </a:bodyPr>
          <a:lstStyle/>
          <a:p>
            <a:r>
              <a:rPr lang="en-US" sz="1000" dirty="0">
                <a:solidFill>
                  <a:schemeClr val="bg1"/>
                </a:solidFill>
              </a:rPr>
              <a:t>Page 3</a:t>
            </a:r>
          </a:p>
        </p:txBody>
      </p:sp>
    </p:spTree>
    <p:extLst>
      <p:ext uri="{BB962C8B-B14F-4D97-AF65-F5344CB8AC3E}">
        <p14:creationId xmlns:p14="http://schemas.microsoft.com/office/powerpoint/2010/main" val="1044873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08B6-BB61-874B-A5BD-F29AD4A5F51E}"/>
              </a:ext>
            </a:extLst>
          </p:cNvPr>
          <p:cNvSpPr>
            <a:spLocks noGrp="1"/>
          </p:cNvSpPr>
          <p:nvPr>
            <p:ph type="title"/>
          </p:nvPr>
        </p:nvSpPr>
        <p:spPr>
          <a:xfrm>
            <a:off x="647700" y="2331"/>
            <a:ext cx="7772400" cy="1143000"/>
          </a:xfrm>
        </p:spPr>
        <p:txBody>
          <a:bodyPr/>
          <a:lstStyle/>
          <a:p>
            <a:r>
              <a:rPr lang="en-US" dirty="0"/>
              <a:t>Measure</a:t>
            </a:r>
          </a:p>
        </p:txBody>
      </p:sp>
      <p:sp>
        <p:nvSpPr>
          <p:cNvPr id="4" name="Rectangle 3">
            <a:extLst>
              <a:ext uri="{FF2B5EF4-FFF2-40B4-BE49-F238E27FC236}">
                <a16:creationId xmlns:a16="http://schemas.microsoft.com/office/drawing/2014/main" id="{08B57A3D-F5DD-0A46-98E2-D86CE98D2754}"/>
              </a:ext>
            </a:extLst>
          </p:cNvPr>
          <p:cNvSpPr>
            <a:spLocks noChangeArrowheads="1"/>
          </p:cNvSpPr>
          <p:nvPr/>
        </p:nvSpPr>
        <p:spPr bwMode="auto">
          <a:xfrm>
            <a:off x="-3048" y="6624739"/>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 name="TextBox 4">
            <a:extLst>
              <a:ext uri="{FF2B5EF4-FFF2-40B4-BE49-F238E27FC236}">
                <a16:creationId xmlns:a16="http://schemas.microsoft.com/office/drawing/2014/main" id="{15B2CCB2-40D7-4245-B6C8-2345ED9E2AF5}"/>
              </a:ext>
            </a:extLst>
          </p:cNvPr>
          <p:cNvSpPr txBox="1"/>
          <p:nvPr/>
        </p:nvSpPr>
        <p:spPr>
          <a:xfrm>
            <a:off x="8476488" y="6618258"/>
            <a:ext cx="533400" cy="246221"/>
          </a:xfrm>
          <a:prstGeom prst="rect">
            <a:avLst/>
          </a:prstGeom>
          <a:noFill/>
        </p:spPr>
        <p:txBody>
          <a:bodyPr wrap="square" rtlCol="0">
            <a:spAutoFit/>
          </a:bodyPr>
          <a:lstStyle/>
          <a:p>
            <a:r>
              <a:rPr lang="en-US" sz="1000" dirty="0">
                <a:solidFill>
                  <a:schemeClr val="bg1"/>
                </a:solidFill>
              </a:rPr>
              <a:t>Page 4</a:t>
            </a:r>
          </a:p>
        </p:txBody>
      </p:sp>
      <p:pic>
        <p:nvPicPr>
          <p:cNvPr id="9" name="Picture 8">
            <a:extLst>
              <a:ext uri="{FF2B5EF4-FFF2-40B4-BE49-F238E27FC236}">
                <a16:creationId xmlns:a16="http://schemas.microsoft.com/office/drawing/2014/main" id="{4B3611F4-361F-294C-90E7-B178ADDEE4AA}"/>
              </a:ext>
            </a:extLst>
          </p:cNvPr>
          <p:cNvPicPr>
            <a:picLocks noChangeAspect="1"/>
          </p:cNvPicPr>
          <p:nvPr/>
        </p:nvPicPr>
        <p:blipFill>
          <a:blip r:embed="rId2"/>
          <a:stretch>
            <a:fillRect/>
          </a:stretch>
        </p:blipFill>
        <p:spPr>
          <a:xfrm>
            <a:off x="762000" y="2057400"/>
            <a:ext cx="6433226" cy="3657600"/>
          </a:xfrm>
          <a:prstGeom prst="rect">
            <a:avLst/>
          </a:prstGeom>
        </p:spPr>
      </p:pic>
      <p:sp>
        <p:nvSpPr>
          <p:cNvPr id="10" name="TextBox 9">
            <a:extLst>
              <a:ext uri="{FF2B5EF4-FFF2-40B4-BE49-F238E27FC236}">
                <a16:creationId xmlns:a16="http://schemas.microsoft.com/office/drawing/2014/main" id="{C468CF43-F7F1-CE44-8B35-288952DA3C22}"/>
              </a:ext>
            </a:extLst>
          </p:cNvPr>
          <p:cNvSpPr txBox="1"/>
          <p:nvPr/>
        </p:nvSpPr>
        <p:spPr>
          <a:xfrm>
            <a:off x="647700" y="1595735"/>
            <a:ext cx="3657600" cy="461665"/>
          </a:xfrm>
          <a:prstGeom prst="rect">
            <a:avLst/>
          </a:prstGeom>
          <a:noFill/>
        </p:spPr>
        <p:txBody>
          <a:bodyPr wrap="square" rtlCol="0">
            <a:spAutoFit/>
          </a:bodyPr>
          <a:lstStyle/>
          <a:p>
            <a:r>
              <a:rPr lang="en-US" dirty="0"/>
              <a:t>Data Stratification Tree</a:t>
            </a:r>
          </a:p>
        </p:txBody>
      </p:sp>
    </p:spTree>
    <p:extLst>
      <p:ext uri="{BB962C8B-B14F-4D97-AF65-F5344CB8AC3E}">
        <p14:creationId xmlns:p14="http://schemas.microsoft.com/office/powerpoint/2010/main" val="3939322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08B6-BB61-874B-A5BD-F29AD4A5F51E}"/>
              </a:ext>
            </a:extLst>
          </p:cNvPr>
          <p:cNvSpPr>
            <a:spLocks noGrp="1"/>
          </p:cNvSpPr>
          <p:nvPr>
            <p:ph type="title"/>
          </p:nvPr>
        </p:nvSpPr>
        <p:spPr>
          <a:xfrm>
            <a:off x="647700" y="2331"/>
            <a:ext cx="7772400" cy="1143000"/>
          </a:xfrm>
        </p:spPr>
        <p:txBody>
          <a:bodyPr/>
          <a:lstStyle/>
          <a:p>
            <a:r>
              <a:rPr lang="en-US" dirty="0"/>
              <a:t>Analyze</a:t>
            </a:r>
          </a:p>
        </p:txBody>
      </p:sp>
      <p:sp>
        <p:nvSpPr>
          <p:cNvPr id="4" name="Rectangle 3">
            <a:extLst>
              <a:ext uri="{FF2B5EF4-FFF2-40B4-BE49-F238E27FC236}">
                <a16:creationId xmlns:a16="http://schemas.microsoft.com/office/drawing/2014/main" id="{08B57A3D-F5DD-0A46-98E2-D86CE98D2754}"/>
              </a:ext>
            </a:extLst>
          </p:cNvPr>
          <p:cNvSpPr>
            <a:spLocks noChangeArrowheads="1"/>
          </p:cNvSpPr>
          <p:nvPr/>
        </p:nvSpPr>
        <p:spPr bwMode="auto">
          <a:xfrm>
            <a:off x="-3048" y="6624739"/>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 name="TextBox 4">
            <a:extLst>
              <a:ext uri="{FF2B5EF4-FFF2-40B4-BE49-F238E27FC236}">
                <a16:creationId xmlns:a16="http://schemas.microsoft.com/office/drawing/2014/main" id="{15B2CCB2-40D7-4245-B6C8-2345ED9E2AF5}"/>
              </a:ext>
            </a:extLst>
          </p:cNvPr>
          <p:cNvSpPr txBox="1"/>
          <p:nvPr/>
        </p:nvSpPr>
        <p:spPr>
          <a:xfrm>
            <a:off x="8476488" y="6618258"/>
            <a:ext cx="533400" cy="246221"/>
          </a:xfrm>
          <a:prstGeom prst="rect">
            <a:avLst/>
          </a:prstGeom>
          <a:noFill/>
        </p:spPr>
        <p:txBody>
          <a:bodyPr wrap="square" rtlCol="0">
            <a:spAutoFit/>
          </a:bodyPr>
          <a:lstStyle/>
          <a:p>
            <a:r>
              <a:rPr lang="en-US" sz="1000" dirty="0">
                <a:solidFill>
                  <a:schemeClr val="bg1"/>
                </a:solidFill>
              </a:rPr>
              <a:t>Page 5</a:t>
            </a:r>
          </a:p>
        </p:txBody>
      </p:sp>
      <p:sp>
        <p:nvSpPr>
          <p:cNvPr id="3" name="TextBox 2">
            <a:extLst>
              <a:ext uri="{FF2B5EF4-FFF2-40B4-BE49-F238E27FC236}">
                <a16:creationId xmlns:a16="http://schemas.microsoft.com/office/drawing/2014/main" id="{953891E2-35C2-E946-A0DB-BBCD75988A15}"/>
              </a:ext>
            </a:extLst>
          </p:cNvPr>
          <p:cNvSpPr txBox="1"/>
          <p:nvPr/>
        </p:nvSpPr>
        <p:spPr>
          <a:xfrm>
            <a:off x="1597152" y="1308556"/>
            <a:ext cx="5943600" cy="1600438"/>
          </a:xfrm>
          <a:prstGeom prst="rect">
            <a:avLst/>
          </a:prstGeom>
          <a:noFill/>
        </p:spPr>
        <p:txBody>
          <a:bodyPr wrap="square" rtlCol="0">
            <a:spAutoFit/>
          </a:bodyPr>
          <a:lstStyle/>
          <a:p>
            <a:r>
              <a:rPr lang="en-US" sz="1400" dirty="0"/>
              <a:t>I used chi-square to see if there was a relationship between who produced the report and when the report was run during the week. The calculated p value is 0.197, which is lower then our alpha of 0.2. This means that we reject the H</a:t>
            </a:r>
            <a:r>
              <a:rPr lang="en-US" sz="1400" baseline="-25000" dirty="0"/>
              <a:t>0</a:t>
            </a:r>
            <a:r>
              <a:rPr lang="en-US" sz="1400" dirty="0"/>
              <a:t> and report producer and time in the week the report is run are not independent. One issue with this test, is that with such a small sample size, I was not able to have more then 5 instances in any of my columns. In the future I would like to continue to gather sample data to confirm this relationship. </a:t>
            </a:r>
          </a:p>
        </p:txBody>
      </p:sp>
      <p:pic>
        <p:nvPicPr>
          <p:cNvPr id="28" name="Picture 27">
            <a:extLst>
              <a:ext uri="{FF2B5EF4-FFF2-40B4-BE49-F238E27FC236}">
                <a16:creationId xmlns:a16="http://schemas.microsoft.com/office/drawing/2014/main" id="{91DED102-D03F-0A4F-8662-890E04A05B2C}"/>
              </a:ext>
            </a:extLst>
          </p:cNvPr>
          <p:cNvPicPr>
            <a:picLocks noChangeAspect="1"/>
          </p:cNvPicPr>
          <p:nvPr/>
        </p:nvPicPr>
        <p:blipFill>
          <a:blip r:embed="rId2"/>
          <a:stretch>
            <a:fillRect/>
          </a:stretch>
        </p:blipFill>
        <p:spPr>
          <a:xfrm>
            <a:off x="2846719" y="3072220"/>
            <a:ext cx="3444466" cy="2755573"/>
          </a:xfrm>
          <a:prstGeom prst="rect">
            <a:avLst/>
          </a:prstGeom>
        </p:spPr>
      </p:pic>
    </p:spTree>
    <p:extLst>
      <p:ext uri="{BB962C8B-B14F-4D97-AF65-F5344CB8AC3E}">
        <p14:creationId xmlns:p14="http://schemas.microsoft.com/office/powerpoint/2010/main" val="3241209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0BAF78-CCC3-D54E-9D9D-F3C4CF0D95C4}"/>
              </a:ext>
            </a:extLst>
          </p:cNvPr>
          <p:cNvPicPr>
            <a:picLocks noChangeAspect="1"/>
          </p:cNvPicPr>
          <p:nvPr/>
        </p:nvPicPr>
        <p:blipFill>
          <a:blip r:embed="rId2"/>
          <a:stretch>
            <a:fillRect/>
          </a:stretch>
        </p:blipFill>
        <p:spPr>
          <a:xfrm>
            <a:off x="506585" y="1027591"/>
            <a:ext cx="7481605" cy="3582397"/>
          </a:xfrm>
          <a:prstGeom prst="rect">
            <a:avLst/>
          </a:prstGeom>
        </p:spPr>
      </p:pic>
      <p:sp>
        <p:nvSpPr>
          <p:cNvPr id="2" name="Title 1">
            <a:extLst>
              <a:ext uri="{FF2B5EF4-FFF2-40B4-BE49-F238E27FC236}">
                <a16:creationId xmlns:a16="http://schemas.microsoft.com/office/drawing/2014/main" id="{506708B6-BB61-874B-A5BD-F29AD4A5F51E}"/>
              </a:ext>
            </a:extLst>
          </p:cNvPr>
          <p:cNvSpPr>
            <a:spLocks noGrp="1"/>
          </p:cNvSpPr>
          <p:nvPr>
            <p:ph type="title"/>
          </p:nvPr>
        </p:nvSpPr>
        <p:spPr>
          <a:xfrm>
            <a:off x="647700" y="2331"/>
            <a:ext cx="7772400" cy="1143000"/>
          </a:xfrm>
        </p:spPr>
        <p:txBody>
          <a:bodyPr/>
          <a:lstStyle/>
          <a:p>
            <a:r>
              <a:rPr lang="en-US" dirty="0"/>
              <a:t>Analyze</a:t>
            </a:r>
          </a:p>
        </p:txBody>
      </p:sp>
      <p:sp>
        <p:nvSpPr>
          <p:cNvPr id="4" name="Rectangle 3">
            <a:extLst>
              <a:ext uri="{FF2B5EF4-FFF2-40B4-BE49-F238E27FC236}">
                <a16:creationId xmlns:a16="http://schemas.microsoft.com/office/drawing/2014/main" id="{08B57A3D-F5DD-0A46-98E2-D86CE98D2754}"/>
              </a:ext>
            </a:extLst>
          </p:cNvPr>
          <p:cNvSpPr>
            <a:spLocks noChangeArrowheads="1"/>
          </p:cNvSpPr>
          <p:nvPr/>
        </p:nvSpPr>
        <p:spPr bwMode="auto">
          <a:xfrm>
            <a:off x="-3048" y="6624739"/>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 name="TextBox 4">
            <a:extLst>
              <a:ext uri="{FF2B5EF4-FFF2-40B4-BE49-F238E27FC236}">
                <a16:creationId xmlns:a16="http://schemas.microsoft.com/office/drawing/2014/main" id="{15B2CCB2-40D7-4245-B6C8-2345ED9E2AF5}"/>
              </a:ext>
            </a:extLst>
          </p:cNvPr>
          <p:cNvSpPr txBox="1"/>
          <p:nvPr/>
        </p:nvSpPr>
        <p:spPr>
          <a:xfrm>
            <a:off x="8476488" y="6618258"/>
            <a:ext cx="533400" cy="246221"/>
          </a:xfrm>
          <a:prstGeom prst="rect">
            <a:avLst/>
          </a:prstGeom>
          <a:noFill/>
        </p:spPr>
        <p:txBody>
          <a:bodyPr wrap="square" rtlCol="0">
            <a:spAutoFit/>
          </a:bodyPr>
          <a:lstStyle/>
          <a:p>
            <a:r>
              <a:rPr lang="en-US" sz="1000" dirty="0">
                <a:solidFill>
                  <a:schemeClr val="bg1"/>
                </a:solidFill>
              </a:rPr>
              <a:t>Page 6</a:t>
            </a:r>
          </a:p>
        </p:txBody>
      </p:sp>
      <p:sp>
        <p:nvSpPr>
          <p:cNvPr id="46" name="TextBox 45">
            <a:extLst>
              <a:ext uri="{FF2B5EF4-FFF2-40B4-BE49-F238E27FC236}">
                <a16:creationId xmlns:a16="http://schemas.microsoft.com/office/drawing/2014/main" id="{4F2AE76D-73ED-5746-8609-14248B7D9298}"/>
              </a:ext>
            </a:extLst>
          </p:cNvPr>
          <p:cNvSpPr txBox="1"/>
          <p:nvPr/>
        </p:nvSpPr>
        <p:spPr>
          <a:xfrm>
            <a:off x="864108" y="4619585"/>
            <a:ext cx="7409688" cy="2031325"/>
          </a:xfrm>
          <a:prstGeom prst="rect">
            <a:avLst/>
          </a:prstGeom>
          <a:noFill/>
        </p:spPr>
        <p:txBody>
          <a:bodyPr wrap="square" rtlCol="0">
            <a:spAutoFit/>
          </a:bodyPr>
          <a:lstStyle/>
          <a:p>
            <a:r>
              <a:rPr lang="en-US" sz="1400" dirty="0"/>
              <a:t>Next, I looked at the simple linear regression between my y (process time) and the amount of downtime recorded during the production of each report. First I graphed the two variables, in which you can see there does appear to be a correlation between them. The regression summary output, also tells me what the correlation coefficient, 0.929 is extremely close to 1 which tells me that there is a strong correlation between process time and downtime between steps. I can also look at the p-value of my x variable, just to be sure that this is an important variable to my process. What I took from this is that if I can reduce the overall number of steps in my process, it would help decrease the amount of downtime and help to improve my process overall. </a:t>
            </a:r>
          </a:p>
          <a:p>
            <a:endParaRPr lang="en-US" sz="1400" dirty="0"/>
          </a:p>
        </p:txBody>
      </p:sp>
      <p:pic>
        <p:nvPicPr>
          <p:cNvPr id="6" name="Picture 5">
            <a:extLst>
              <a:ext uri="{FF2B5EF4-FFF2-40B4-BE49-F238E27FC236}">
                <a16:creationId xmlns:a16="http://schemas.microsoft.com/office/drawing/2014/main" id="{92AA914E-8836-744E-B167-7C1B3D6C80E9}"/>
              </a:ext>
            </a:extLst>
          </p:cNvPr>
          <p:cNvPicPr>
            <a:picLocks noChangeAspect="1"/>
          </p:cNvPicPr>
          <p:nvPr/>
        </p:nvPicPr>
        <p:blipFill>
          <a:blip r:embed="rId3"/>
          <a:stretch>
            <a:fillRect/>
          </a:stretch>
        </p:blipFill>
        <p:spPr>
          <a:xfrm>
            <a:off x="4876800" y="1295400"/>
            <a:ext cx="4064766" cy="2438860"/>
          </a:xfrm>
          <a:prstGeom prst="rect">
            <a:avLst/>
          </a:prstGeom>
        </p:spPr>
      </p:pic>
    </p:spTree>
    <p:extLst>
      <p:ext uri="{BB962C8B-B14F-4D97-AF65-F5344CB8AC3E}">
        <p14:creationId xmlns:p14="http://schemas.microsoft.com/office/powerpoint/2010/main" val="2163974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08B6-BB61-874B-A5BD-F29AD4A5F51E}"/>
              </a:ext>
            </a:extLst>
          </p:cNvPr>
          <p:cNvSpPr>
            <a:spLocks noGrp="1"/>
          </p:cNvSpPr>
          <p:nvPr>
            <p:ph type="title"/>
          </p:nvPr>
        </p:nvSpPr>
        <p:spPr>
          <a:xfrm>
            <a:off x="647700" y="2331"/>
            <a:ext cx="7772400" cy="1143000"/>
          </a:xfrm>
        </p:spPr>
        <p:txBody>
          <a:bodyPr/>
          <a:lstStyle/>
          <a:p>
            <a:r>
              <a:rPr lang="en-US" dirty="0"/>
              <a:t>Analyze</a:t>
            </a:r>
          </a:p>
        </p:txBody>
      </p:sp>
      <p:sp>
        <p:nvSpPr>
          <p:cNvPr id="4" name="Rectangle 3">
            <a:extLst>
              <a:ext uri="{FF2B5EF4-FFF2-40B4-BE49-F238E27FC236}">
                <a16:creationId xmlns:a16="http://schemas.microsoft.com/office/drawing/2014/main" id="{08B57A3D-F5DD-0A46-98E2-D86CE98D2754}"/>
              </a:ext>
            </a:extLst>
          </p:cNvPr>
          <p:cNvSpPr>
            <a:spLocks noChangeArrowheads="1"/>
          </p:cNvSpPr>
          <p:nvPr/>
        </p:nvSpPr>
        <p:spPr bwMode="auto">
          <a:xfrm>
            <a:off x="-3048" y="6624739"/>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 name="TextBox 4">
            <a:extLst>
              <a:ext uri="{FF2B5EF4-FFF2-40B4-BE49-F238E27FC236}">
                <a16:creationId xmlns:a16="http://schemas.microsoft.com/office/drawing/2014/main" id="{15B2CCB2-40D7-4245-B6C8-2345ED9E2AF5}"/>
              </a:ext>
            </a:extLst>
          </p:cNvPr>
          <p:cNvSpPr txBox="1"/>
          <p:nvPr/>
        </p:nvSpPr>
        <p:spPr>
          <a:xfrm>
            <a:off x="8476488" y="6618258"/>
            <a:ext cx="533400" cy="246221"/>
          </a:xfrm>
          <a:prstGeom prst="rect">
            <a:avLst/>
          </a:prstGeom>
          <a:noFill/>
        </p:spPr>
        <p:txBody>
          <a:bodyPr wrap="square" rtlCol="0">
            <a:spAutoFit/>
          </a:bodyPr>
          <a:lstStyle/>
          <a:p>
            <a:r>
              <a:rPr lang="en-US" sz="1000" dirty="0">
                <a:solidFill>
                  <a:schemeClr val="bg1"/>
                </a:solidFill>
              </a:rPr>
              <a:t>Page 7</a:t>
            </a:r>
          </a:p>
        </p:txBody>
      </p:sp>
      <p:grpSp>
        <p:nvGrpSpPr>
          <p:cNvPr id="22" name="Group 21">
            <a:extLst>
              <a:ext uri="{FF2B5EF4-FFF2-40B4-BE49-F238E27FC236}">
                <a16:creationId xmlns:a16="http://schemas.microsoft.com/office/drawing/2014/main" id="{3977FAD8-3122-444E-AF28-42FEF4B9224D}"/>
              </a:ext>
            </a:extLst>
          </p:cNvPr>
          <p:cNvGrpSpPr/>
          <p:nvPr/>
        </p:nvGrpSpPr>
        <p:grpSpPr>
          <a:xfrm>
            <a:off x="914400" y="1249930"/>
            <a:ext cx="2424936" cy="2189518"/>
            <a:chOff x="884750" y="1151812"/>
            <a:chExt cx="2424936" cy="2189518"/>
          </a:xfrm>
        </p:grpSpPr>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4AD26149-AACE-904D-834A-4F2FDCACF75D}"/>
                    </a:ext>
                  </a:extLst>
                </p:cNvPr>
                <p:cNvSpPr/>
                <p:nvPr/>
              </p:nvSpPr>
              <p:spPr>
                <a:xfrm>
                  <a:off x="947479" y="1782442"/>
                  <a:ext cx="2229943" cy="711285"/>
                </a:xfrm>
                <a:prstGeom prst="rect">
                  <a:avLst/>
                </a:prstGeom>
              </p:spPr>
              <p:txBody>
                <a:bodyPr wrap="square">
                  <a:spAutoFit/>
                </a:bodyPr>
                <a:lstStyle/>
                <a:p>
                  <a:pPr algn="just"/>
                  <a:r>
                    <a:rPr lang="en-US" sz="1800" dirty="0"/>
                    <a:t>t</a:t>
                  </a:r>
                  <a:r>
                    <a:rPr lang="en-US" sz="1800" baseline="-25000" dirty="0"/>
                    <a:t>data</a:t>
                  </a:r>
                  <a:r>
                    <a:rPr lang="en-US" sz="1800" dirty="0"/>
                    <a:t> = </a:t>
                  </a:r>
                  <a14:m>
                    <m:oMath xmlns:m="http://schemas.openxmlformats.org/officeDocument/2006/math">
                      <m:f>
                        <m:fPr>
                          <m:ctrlPr>
                            <a:rPr lang="en-US" sz="1800" i="1">
                              <a:latin typeface="Cambria Math" panose="02040503050406030204" pitchFamily="18" charset="0"/>
                            </a:rPr>
                          </m:ctrlPr>
                        </m:fPr>
                        <m:num>
                          <m:r>
                            <a:rPr lang="en-US" sz="1800" b="0" i="1" smtClean="0">
                              <a:latin typeface="Cambria Math" panose="02040503050406030204" pitchFamily="18" charset="0"/>
                            </a:rPr>
                            <m:t>39</m:t>
                          </m:r>
                          <m:r>
                            <a:rPr lang="en-US" sz="1800" i="1">
                              <a:latin typeface="Cambria Math" panose="02040503050406030204" pitchFamily="18" charset="0"/>
                            </a:rPr>
                            <m:t>−</m:t>
                          </m:r>
                          <m:r>
                            <a:rPr lang="en-US" sz="1800" b="0" i="1" smtClean="0">
                              <a:latin typeface="Cambria Math" panose="02040503050406030204" pitchFamily="18" charset="0"/>
                            </a:rPr>
                            <m:t>27</m:t>
                          </m:r>
                        </m:num>
                        <m:den>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b="0" i="1" smtClean="0">
                                      <a:latin typeface="Cambria Math" panose="02040503050406030204" pitchFamily="18" charset="0"/>
                                    </a:rPr>
                                    <m:t>8.7</m:t>
                                  </m:r>
                                  <m:r>
                                    <a:rPr lang="en-US" sz="1800" b="0" i="1" baseline="30000" smtClean="0">
                                      <a:latin typeface="Cambria Math" panose="02040503050406030204" pitchFamily="18" charset="0"/>
                                    </a:rPr>
                                    <m:t>2</m:t>
                                  </m:r>
                                </m:num>
                                <m:den>
                                  <m:r>
                                    <a:rPr lang="en-US" sz="1800" b="0" i="1" smtClean="0">
                                      <a:latin typeface="Cambria Math" panose="02040503050406030204" pitchFamily="18" charset="0"/>
                                    </a:rPr>
                                    <m:t>10</m:t>
                                  </m:r>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5.9</m:t>
                                  </m:r>
                                  <m:r>
                                    <a:rPr lang="en-US" sz="1800" i="1" baseline="30000">
                                      <a:latin typeface="Cambria Math" panose="02040503050406030204" pitchFamily="18" charset="0"/>
                                    </a:rPr>
                                    <m:t>2</m:t>
                                  </m:r>
                                </m:num>
                                <m:den>
                                  <m:r>
                                    <a:rPr lang="en-US" sz="1800" b="0" i="1" smtClean="0">
                                      <a:latin typeface="Cambria Math" panose="02040503050406030204" pitchFamily="18" charset="0"/>
                                    </a:rPr>
                                    <m:t>10</m:t>
                                  </m:r>
                                </m:den>
                              </m:f>
                            </m:e>
                          </m:rad>
                        </m:den>
                      </m:f>
                    </m:oMath>
                  </a14:m>
                  <a:r>
                    <a:rPr lang="en-US" sz="1800" dirty="0"/>
                    <a:t> = </a:t>
                  </a:r>
                  <a:r>
                    <a:rPr lang="en-US" sz="1600" dirty="0"/>
                    <a:t>3.63</a:t>
                  </a:r>
                </a:p>
              </p:txBody>
            </p:sp>
          </mc:Choice>
          <mc:Fallback>
            <p:sp>
              <p:nvSpPr>
                <p:cNvPr id="10" name="Rectangle 9">
                  <a:extLst>
                    <a:ext uri="{FF2B5EF4-FFF2-40B4-BE49-F238E27FC236}">
                      <a16:creationId xmlns:a16="http://schemas.microsoft.com/office/drawing/2014/main" id="{4AD26149-AACE-904D-834A-4F2FDCACF75D}"/>
                    </a:ext>
                  </a:extLst>
                </p:cNvPr>
                <p:cNvSpPr>
                  <a:spLocks noRot="1" noChangeAspect="1" noMove="1" noResize="1" noEditPoints="1" noAdjustHandles="1" noChangeArrowheads="1" noChangeShapeType="1" noTextEdit="1"/>
                </p:cNvSpPr>
                <p:nvPr/>
              </p:nvSpPr>
              <p:spPr>
                <a:xfrm>
                  <a:off x="947479" y="1782442"/>
                  <a:ext cx="2229943" cy="711285"/>
                </a:xfrm>
                <a:prstGeom prst="rect">
                  <a:avLst/>
                </a:prstGeom>
                <a:blipFill>
                  <a:blip r:embed="rId2"/>
                  <a:stretch>
                    <a:fillRect l="-2260"/>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52F7D379-8EAF-234B-9BDE-A232F8888437}"/>
                </a:ext>
              </a:extLst>
            </p:cNvPr>
            <p:cNvGrpSpPr/>
            <p:nvPr/>
          </p:nvGrpSpPr>
          <p:grpSpPr>
            <a:xfrm>
              <a:off x="884750" y="1151812"/>
              <a:ext cx="2424936" cy="830997"/>
              <a:chOff x="4912805" y="1598946"/>
              <a:chExt cx="2613434" cy="830997"/>
            </a:xfrm>
          </p:grpSpPr>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E530DA4-2460-0C42-88E3-99CD1874763C}"/>
                      </a:ext>
                    </a:extLst>
                  </p:cNvPr>
                  <p:cNvSpPr txBox="1"/>
                  <p:nvPr/>
                </p:nvSpPr>
                <p:spPr>
                  <a:xfrm>
                    <a:off x="6182052" y="1600617"/>
                    <a:ext cx="1344187" cy="622478"/>
                  </a:xfrm>
                  <a:prstGeom prst="rect">
                    <a:avLst/>
                  </a:prstGeom>
                  <a:noFill/>
                </p:spPr>
                <p:txBody>
                  <a:bodyPr wrap="square" rtlCol="0">
                    <a:spAutoFit/>
                  </a:bodyPr>
                  <a:lstStyle/>
                  <a:p>
                    <a:pPr algn="just"/>
                    <a:r>
                      <a:rPr lang="en-US" sz="1600" dirty="0"/>
                      <a:t>t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𝑥</m:t>
                            </m:r>
                            <m:r>
                              <a:rPr lang="en-US" sz="1600" b="0" i="1" baseline="-25000" smtClean="0">
                                <a:latin typeface="Cambria Math" panose="02040503050406030204" pitchFamily="18" charset="0"/>
                              </a:rPr>
                              <m:t>𝑏𝑎𝑟</m:t>
                            </m:r>
                            <m:r>
                              <a:rPr lang="en-US" sz="1600" b="0" i="1" baseline="-25000" smtClean="0">
                                <a:latin typeface="Cambria Math" panose="02040503050406030204" pitchFamily="18" charset="0"/>
                              </a:rPr>
                              <m:t>1</m:t>
                            </m:r>
                            <m:r>
                              <a:rPr lang="en-US" sz="1600" b="0" i="1" smtClean="0">
                                <a:latin typeface="Cambria Math" panose="02040503050406030204" pitchFamily="18" charset="0"/>
                              </a:rPr>
                              <m:t>−</m:t>
                            </m:r>
                            <m:r>
                              <a:rPr lang="en-US" sz="1600" b="0" i="1" smtClean="0">
                                <a:latin typeface="Cambria Math" panose="02040503050406030204" pitchFamily="18" charset="0"/>
                              </a:rPr>
                              <m:t>𝑥𝑏</m:t>
                            </m:r>
                            <m:r>
                              <a:rPr lang="en-US" sz="1600" b="0" i="1" baseline="-25000" smtClean="0">
                                <a:latin typeface="Cambria Math" panose="02040503050406030204" pitchFamily="18" charset="0"/>
                              </a:rPr>
                              <m:t>𝑎𝑟</m:t>
                            </m:r>
                            <m:r>
                              <a:rPr lang="en-US" sz="1600" b="0" i="1" baseline="-25000" smtClean="0">
                                <a:latin typeface="Cambria Math" panose="02040503050406030204" pitchFamily="18" charset="0"/>
                              </a:rPr>
                              <m:t>2</m:t>
                            </m:r>
                          </m:num>
                          <m:den>
                            <m:rad>
                              <m:radPr>
                                <m:degHide m:val="on"/>
                                <m:ctrlPr>
                                  <a:rPr lang="en-US" sz="1600" i="1" smtClean="0">
                                    <a:latin typeface="Cambria Math" panose="02040503050406030204" pitchFamily="18" charset="0"/>
                                  </a:rPr>
                                </m:ctrlPr>
                              </m:radPr>
                              <m:deg/>
                              <m:e>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𝑠</m:t>
                                    </m:r>
                                    <m:r>
                                      <a:rPr lang="en-US" sz="1600" b="0" i="1" baseline="-25000" smtClean="0">
                                        <a:latin typeface="Cambria Math" panose="02040503050406030204" pitchFamily="18" charset="0"/>
                                      </a:rPr>
                                      <m:t>1</m:t>
                                    </m:r>
                                    <m:r>
                                      <a:rPr lang="en-US" sz="1600" b="0" i="1" baseline="30000" smtClean="0">
                                        <a:latin typeface="Cambria Math" panose="02040503050406030204" pitchFamily="18" charset="0"/>
                                      </a:rPr>
                                      <m:t>2</m:t>
                                    </m:r>
                                  </m:num>
                                  <m:den>
                                    <m:r>
                                      <a:rPr lang="en-US" sz="1600" b="0" i="1" smtClean="0">
                                        <a:latin typeface="Cambria Math" panose="02040503050406030204" pitchFamily="18" charset="0"/>
                                      </a:rPr>
                                      <m:t>𝑛</m:t>
                                    </m:r>
                                    <m:r>
                                      <a:rPr lang="en-US" sz="1600" b="0" i="1" baseline="-25000"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𝑠</m:t>
                                    </m:r>
                                    <m:r>
                                      <a:rPr lang="en-US" sz="1600" b="0" i="1" baseline="-25000" smtClean="0">
                                        <a:latin typeface="Cambria Math" panose="02040503050406030204" pitchFamily="18" charset="0"/>
                                      </a:rPr>
                                      <m:t>2</m:t>
                                    </m:r>
                                    <m:r>
                                      <a:rPr lang="en-US" sz="1600" b="0" i="1" baseline="30000" smtClean="0">
                                        <a:latin typeface="Cambria Math" panose="02040503050406030204" pitchFamily="18" charset="0"/>
                                      </a:rPr>
                                      <m:t>2</m:t>
                                    </m:r>
                                  </m:num>
                                  <m:den>
                                    <m:r>
                                      <a:rPr lang="en-US" sz="1600" b="0" i="1" smtClean="0">
                                        <a:latin typeface="Cambria Math" panose="02040503050406030204" pitchFamily="18" charset="0"/>
                                      </a:rPr>
                                      <m:t>𝑛</m:t>
                                    </m:r>
                                    <m:r>
                                      <a:rPr lang="en-US" sz="1600" b="0" i="1" baseline="-25000" smtClean="0">
                                        <a:latin typeface="Cambria Math" panose="02040503050406030204" pitchFamily="18" charset="0"/>
                                      </a:rPr>
                                      <m:t>2</m:t>
                                    </m:r>
                                  </m:den>
                                </m:f>
                              </m:e>
                            </m:rad>
                          </m:den>
                        </m:f>
                      </m:oMath>
                    </a14:m>
                    <a:endParaRPr lang="en-US" sz="1600" dirty="0"/>
                  </a:p>
                </p:txBody>
              </p:sp>
            </mc:Choice>
            <mc:Fallback>
              <p:sp>
                <p:nvSpPr>
                  <p:cNvPr id="13" name="TextBox 12">
                    <a:extLst>
                      <a:ext uri="{FF2B5EF4-FFF2-40B4-BE49-F238E27FC236}">
                        <a16:creationId xmlns:a16="http://schemas.microsoft.com/office/drawing/2014/main" id="{AE530DA4-2460-0C42-88E3-99CD1874763C}"/>
                      </a:ext>
                    </a:extLst>
                  </p:cNvPr>
                  <p:cNvSpPr txBox="1">
                    <a:spLocks noRot="1" noChangeAspect="1" noMove="1" noResize="1" noEditPoints="1" noAdjustHandles="1" noChangeArrowheads="1" noChangeShapeType="1" noTextEdit="1"/>
                  </p:cNvSpPr>
                  <p:nvPr/>
                </p:nvSpPr>
                <p:spPr>
                  <a:xfrm>
                    <a:off x="6182052" y="1600617"/>
                    <a:ext cx="1344187" cy="622478"/>
                  </a:xfrm>
                  <a:prstGeom prst="rect">
                    <a:avLst/>
                  </a:prstGeom>
                  <a:blipFill>
                    <a:blip r:embed="rId3"/>
                    <a:stretch>
                      <a:fillRect l="-202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484D80D-D1E7-814A-BDB7-F3F033BC26C2}"/>
                  </a:ext>
                </a:extLst>
              </p:cNvPr>
              <p:cNvSpPr txBox="1"/>
              <p:nvPr/>
            </p:nvSpPr>
            <p:spPr>
              <a:xfrm>
                <a:off x="4912805" y="1598946"/>
                <a:ext cx="1269247" cy="830997"/>
              </a:xfrm>
              <a:prstGeom prst="rect">
                <a:avLst/>
              </a:prstGeom>
              <a:noFill/>
            </p:spPr>
            <p:txBody>
              <a:bodyPr wrap="square" rtlCol="0">
                <a:spAutoFit/>
              </a:bodyPr>
              <a:lstStyle/>
              <a:p>
                <a:r>
                  <a:rPr lang="en-US" sz="1600" dirty="0"/>
                  <a:t>H</a:t>
                </a:r>
                <a:r>
                  <a:rPr lang="en-US" sz="1600" baseline="-25000" dirty="0"/>
                  <a:t>0 </a:t>
                </a:r>
                <a:r>
                  <a:rPr lang="en-US" sz="1600" dirty="0"/>
                  <a:t>= µ</a:t>
                </a:r>
                <a:r>
                  <a:rPr lang="en-US" sz="1600" baseline="-25000" dirty="0"/>
                  <a:t>1</a:t>
                </a:r>
                <a:r>
                  <a:rPr lang="en-US" sz="1600" dirty="0"/>
                  <a:t>&lt; µ</a:t>
                </a:r>
                <a:r>
                  <a:rPr lang="en-US" sz="1600" baseline="-25000" dirty="0"/>
                  <a:t>2</a:t>
                </a:r>
              </a:p>
              <a:p>
                <a:pPr algn="just"/>
                <a:r>
                  <a:rPr lang="en-US" sz="1600" dirty="0"/>
                  <a:t>H</a:t>
                </a:r>
                <a:r>
                  <a:rPr lang="en-US" sz="1600" baseline="-25000" dirty="0"/>
                  <a:t>a </a:t>
                </a:r>
                <a:r>
                  <a:rPr lang="en-US" sz="1600" dirty="0"/>
                  <a:t>= µ</a:t>
                </a:r>
                <a:r>
                  <a:rPr lang="en-US" sz="1600" baseline="-25000" dirty="0"/>
                  <a:t>1</a:t>
                </a:r>
                <a:r>
                  <a:rPr lang="en-US" sz="1600" dirty="0"/>
                  <a:t>&gt; µ</a:t>
                </a:r>
                <a:r>
                  <a:rPr lang="en-US" sz="1600" baseline="-25000" dirty="0"/>
                  <a:t>2</a:t>
                </a:r>
              </a:p>
              <a:p>
                <a:endParaRPr lang="en-US" sz="1600" dirty="0"/>
              </a:p>
            </p:txBody>
          </p:sp>
        </p:grpSp>
        <p:sp>
          <p:nvSpPr>
            <p:cNvPr id="12" name="TextBox 11">
              <a:extLst>
                <a:ext uri="{FF2B5EF4-FFF2-40B4-BE49-F238E27FC236}">
                  <a16:creationId xmlns:a16="http://schemas.microsoft.com/office/drawing/2014/main" id="{DD17CE2E-4AFB-9F40-8201-D376014AC4FE}"/>
                </a:ext>
              </a:extLst>
            </p:cNvPr>
            <p:cNvSpPr txBox="1"/>
            <p:nvPr/>
          </p:nvSpPr>
          <p:spPr>
            <a:xfrm>
              <a:off x="1249354" y="2602666"/>
              <a:ext cx="1626192" cy="738664"/>
            </a:xfrm>
            <a:prstGeom prst="rect">
              <a:avLst/>
            </a:prstGeom>
            <a:noFill/>
          </p:spPr>
          <p:txBody>
            <a:bodyPr wrap="square" rtlCol="0">
              <a:spAutoFit/>
            </a:bodyPr>
            <a:lstStyle/>
            <a:p>
              <a:r>
                <a:rPr lang="en-US" sz="1400" dirty="0" err="1"/>
                <a:t>df</a:t>
              </a:r>
              <a:r>
                <a:rPr lang="en-US" sz="1400" dirty="0"/>
                <a:t> = 10+10-2 = 18</a:t>
              </a:r>
            </a:p>
            <a:p>
              <a:r>
                <a:rPr lang="en-US" sz="1400" dirty="0"/>
                <a:t>Alpha = 0.10a</a:t>
              </a:r>
            </a:p>
            <a:p>
              <a:r>
                <a:rPr lang="en-US" sz="1400" dirty="0"/>
                <a:t>t</a:t>
              </a:r>
              <a:r>
                <a:rPr lang="en-US" sz="1400" baseline="-25000" dirty="0"/>
                <a:t>crit</a:t>
              </a:r>
              <a:r>
                <a:rPr lang="en-US" sz="1400" dirty="0"/>
                <a:t> = 1.33</a:t>
              </a:r>
            </a:p>
          </p:txBody>
        </p:sp>
      </p:gr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29E7171-3F55-CA46-B316-F479DECED25B}"/>
                  </a:ext>
                </a:extLst>
              </p:cNvPr>
              <p:cNvSpPr txBox="1"/>
              <p:nvPr/>
            </p:nvSpPr>
            <p:spPr>
              <a:xfrm>
                <a:off x="3604082" y="1544470"/>
                <a:ext cx="4929752" cy="1600438"/>
              </a:xfrm>
              <a:prstGeom prst="rect">
                <a:avLst/>
              </a:prstGeom>
              <a:noFill/>
            </p:spPr>
            <p:txBody>
              <a:bodyPr wrap="square" rtlCol="0">
                <a:spAutoFit/>
              </a:bodyPr>
              <a:lstStyle/>
              <a:p>
                <a:r>
                  <a:rPr lang="en-US" sz="1400" dirty="0"/>
                  <a:t>One of the tools I used was the Hypothesis Test. I used the mean of the process time from the original data collected and then from my improved process. Because my sample size was so small, I chose to use the t test and an upper-right tail hypothesis test. The result of my data the H</a:t>
                </a:r>
                <a:r>
                  <a:rPr lang="en-US" sz="1400" baseline="-25000" dirty="0"/>
                  <a:t>0</a:t>
                </a:r>
                <a:r>
                  <a:rPr lang="en-US" sz="1400" dirty="0"/>
                  <a:t> is rejected because 3.63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1.33</m:t>
                    </m:r>
                  </m:oMath>
                </a14:m>
                <a:r>
                  <a:rPr lang="en-US" sz="1400" dirty="0"/>
                  <a:t>. This gives us the confidence that we really did make improvements to our process and that it not just a fluke in the data. </a:t>
                </a:r>
              </a:p>
            </p:txBody>
          </p:sp>
        </mc:Choice>
        <mc:Fallback>
          <p:sp>
            <p:nvSpPr>
              <p:cNvPr id="9" name="TextBox 8">
                <a:extLst>
                  <a:ext uri="{FF2B5EF4-FFF2-40B4-BE49-F238E27FC236}">
                    <a16:creationId xmlns:a16="http://schemas.microsoft.com/office/drawing/2014/main" id="{729E7171-3F55-CA46-B316-F479DECED25B}"/>
                  </a:ext>
                </a:extLst>
              </p:cNvPr>
              <p:cNvSpPr txBox="1">
                <a:spLocks noRot="1" noChangeAspect="1" noMove="1" noResize="1" noEditPoints="1" noAdjustHandles="1" noChangeArrowheads="1" noChangeShapeType="1" noTextEdit="1"/>
              </p:cNvSpPr>
              <p:nvPr/>
            </p:nvSpPr>
            <p:spPr>
              <a:xfrm>
                <a:off x="3604082" y="1544470"/>
                <a:ext cx="4929752" cy="1600438"/>
              </a:xfrm>
              <a:prstGeom prst="rect">
                <a:avLst/>
              </a:prstGeom>
              <a:blipFill>
                <a:blip r:embed="rId4"/>
                <a:stretch>
                  <a:fillRect l="-257" t="-787" b="-2362"/>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4133DE2B-AF09-D241-B97E-F95695C7F0CE}"/>
              </a:ext>
            </a:extLst>
          </p:cNvPr>
          <p:cNvGrpSpPr/>
          <p:nvPr/>
        </p:nvGrpSpPr>
        <p:grpSpPr>
          <a:xfrm>
            <a:off x="977129" y="4435686"/>
            <a:ext cx="2569806" cy="1227456"/>
            <a:chOff x="5076600" y="4797794"/>
            <a:chExt cx="2569806" cy="1227456"/>
          </a:xfrm>
        </p:grpSpPr>
        <p:pic>
          <p:nvPicPr>
            <p:cNvPr id="19" name="Picture 18">
              <a:extLst>
                <a:ext uri="{FF2B5EF4-FFF2-40B4-BE49-F238E27FC236}">
                  <a16:creationId xmlns:a16="http://schemas.microsoft.com/office/drawing/2014/main" id="{12CC2AD0-ACCC-6644-B70B-3C881723828E}"/>
                </a:ext>
              </a:extLst>
            </p:cNvPr>
            <p:cNvPicPr>
              <a:picLocks noChangeAspect="1"/>
            </p:cNvPicPr>
            <p:nvPr/>
          </p:nvPicPr>
          <p:blipFill>
            <a:blip r:embed="rId5"/>
            <a:stretch>
              <a:fillRect/>
            </a:stretch>
          </p:blipFill>
          <p:spPr>
            <a:xfrm>
              <a:off x="5076600" y="4797794"/>
              <a:ext cx="1592256" cy="612406"/>
            </a:xfrm>
            <a:prstGeom prst="rect">
              <a:avLst/>
            </a:prstGeom>
          </p:spPr>
        </p:pic>
        <mc:AlternateContent xmlns:mc="http://schemas.openxmlformats.org/markup-compatibility/2006">
          <mc:Choice xmlns:a14="http://schemas.microsoft.com/office/drawing/2010/main" Requires="a14">
            <p:sp>
              <p:nvSpPr>
                <p:cNvPr id="20" name="TextBox 1">
                  <a:extLst>
                    <a:ext uri="{FF2B5EF4-FFF2-40B4-BE49-F238E27FC236}">
                      <a16:creationId xmlns:a16="http://schemas.microsoft.com/office/drawing/2014/main" id="{944EAA9A-AECF-6C4E-A5B4-F89BE9088EB0}"/>
                    </a:ext>
                  </a:extLst>
                </p:cNvPr>
                <p:cNvSpPr txBox="1"/>
                <p:nvPr/>
              </p:nvSpPr>
              <p:spPr>
                <a:xfrm>
                  <a:off x="5076600" y="5458743"/>
                  <a:ext cx="2569806" cy="258982"/>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1100" b="0" i="1">
                          <a:latin typeface="Cambria Math" panose="02040503050406030204" pitchFamily="18" charset="0"/>
                        </a:rPr>
                        <m:t>𝑈𝑝𝑝𝑒𝑟</m:t>
                      </m:r>
                      <m:r>
                        <a:rPr lang="en-US" sz="1100" b="0" i="1">
                          <a:latin typeface="Cambria Math" panose="02040503050406030204" pitchFamily="18" charset="0"/>
                        </a:rPr>
                        <m:t> </m:t>
                      </m:r>
                      <m:r>
                        <a:rPr lang="en-US" sz="1100" b="0" i="1">
                          <a:latin typeface="Cambria Math" panose="02040503050406030204" pitchFamily="18" charset="0"/>
                        </a:rPr>
                        <m:t>𝐵𝑜𝑢𝑛𝑑</m:t>
                      </m:r>
                      <m:r>
                        <a:rPr lang="en-US" sz="1100" b="0" i="1">
                          <a:latin typeface="Cambria Math" panose="02040503050406030204" pitchFamily="18" charset="0"/>
                        </a:rPr>
                        <m:t>= 27+1.729 </m:t>
                      </m:r>
                      <m:d>
                        <m:dPr>
                          <m:ctrlPr>
                            <a:rPr lang="en-US" sz="1100" b="0" i="1">
                              <a:latin typeface="Cambria Math" panose="02040503050406030204" pitchFamily="18" charset="0"/>
                            </a:rPr>
                          </m:ctrlPr>
                        </m:dPr>
                        <m:e>
                          <m:f>
                            <m:fPr>
                              <m:ctrlPr>
                                <a:rPr lang="en-US" sz="1100" b="0" i="1">
                                  <a:latin typeface="Cambria Math" panose="02040503050406030204" pitchFamily="18" charset="0"/>
                                </a:rPr>
                              </m:ctrlPr>
                            </m:fPr>
                            <m:num>
                              <m:r>
                                <a:rPr lang="en-US" sz="1100" b="0" i="1">
                                  <a:latin typeface="Cambria Math" panose="02040503050406030204" pitchFamily="18" charset="0"/>
                                </a:rPr>
                                <m:t>5.85</m:t>
                              </m:r>
                            </m:num>
                            <m:den>
                              <m:rad>
                                <m:radPr>
                                  <m:degHide m:val="on"/>
                                  <m:ctrlPr>
                                    <a:rPr lang="en-US" sz="1100" b="0" i="1">
                                      <a:latin typeface="Cambria Math" panose="02040503050406030204" pitchFamily="18" charset="0"/>
                                    </a:rPr>
                                  </m:ctrlPr>
                                </m:radPr>
                                <m:deg/>
                                <m:e>
                                  <m:r>
                                    <a:rPr lang="en-US" sz="1100" b="0" i="1">
                                      <a:latin typeface="Cambria Math" panose="02040503050406030204" pitchFamily="18" charset="0"/>
                                    </a:rPr>
                                    <m:t>10</m:t>
                                  </m:r>
                                </m:e>
                              </m:rad>
                            </m:den>
                          </m:f>
                        </m:e>
                      </m:d>
                    </m:oMath>
                  </a14:m>
                  <a:r>
                    <a:rPr lang="en-US" sz="1100"/>
                    <a:t> = 30.19</a:t>
                  </a:r>
                </a:p>
              </p:txBody>
            </p:sp>
          </mc:Choice>
          <mc:Fallback>
            <p:sp>
              <p:nvSpPr>
                <p:cNvPr id="20" name="TextBox 1">
                  <a:extLst>
                    <a:ext uri="{FF2B5EF4-FFF2-40B4-BE49-F238E27FC236}">
                      <a16:creationId xmlns:a16="http://schemas.microsoft.com/office/drawing/2014/main" id="{944EAA9A-AECF-6C4E-A5B4-F89BE9088EB0}"/>
                    </a:ext>
                  </a:extLst>
                </p:cNvPr>
                <p:cNvSpPr txBox="1">
                  <a:spLocks noRot="1" noChangeAspect="1" noMove="1" noResize="1" noEditPoints="1" noAdjustHandles="1" noChangeArrowheads="1" noChangeShapeType="1" noTextEdit="1"/>
                </p:cNvSpPr>
                <p:nvPr/>
              </p:nvSpPr>
              <p:spPr>
                <a:xfrm>
                  <a:off x="5076600" y="5458743"/>
                  <a:ext cx="2569806" cy="258982"/>
                </a:xfrm>
                <a:prstGeom prst="rect">
                  <a:avLst/>
                </a:prstGeom>
                <a:blipFill>
                  <a:blip r:embed="rId6"/>
                  <a:stretch>
                    <a:fillRect l="-1970" r="-2956"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
                  <a:extLst>
                    <a:ext uri="{FF2B5EF4-FFF2-40B4-BE49-F238E27FC236}">
                      <a16:creationId xmlns:a16="http://schemas.microsoft.com/office/drawing/2014/main" id="{142F26A5-1746-7749-9165-415D34DAB637}"/>
                    </a:ext>
                  </a:extLst>
                </p:cNvPr>
                <p:cNvSpPr txBox="1"/>
                <p:nvPr/>
              </p:nvSpPr>
              <p:spPr>
                <a:xfrm>
                  <a:off x="5076600" y="5766268"/>
                  <a:ext cx="2569806" cy="258982"/>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14:m>
                    <m:oMath xmlns:m="http://schemas.openxmlformats.org/officeDocument/2006/math">
                      <m:r>
                        <a:rPr lang="en-US" sz="1100" b="0" i="1">
                          <a:latin typeface="Cambria Math" panose="02040503050406030204" pitchFamily="18" charset="0"/>
                        </a:rPr>
                        <m:t>𝐿𝑜𝑤𝑒𝑟</m:t>
                      </m:r>
                      <m:r>
                        <a:rPr lang="en-US" sz="1100" b="0" i="1">
                          <a:latin typeface="Cambria Math" panose="02040503050406030204" pitchFamily="18" charset="0"/>
                        </a:rPr>
                        <m:t> </m:t>
                      </m:r>
                      <m:r>
                        <a:rPr lang="en-US" sz="1100" b="0" i="1">
                          <a:latin typeface="Cambria Math" panose="02040503050406030204" pitchFamily="18" charset="0"/>
                        </a:rPr>
                        <m:t>𝐵𝑜𝑢𝑛𝑑</m:t>
                      </m:r>
                      <m:r>
                        <a:rPr lang="en-US" sz="1100" b="0" i="1">
                          <a:latin typeface="Cambria Math" panose="02040503050406030204" pitchFamily="18" charset="0"/>
                        </a:rPr>
                        <m:t>= 27−1.729 </m:t>
                      </m:r>
                      <m:d>
                        <m:dPr>
                          <m:ctrlPr>
                            <a:rPr lang="en-US" sz="1100" b="0" i="1">
                              <a:latin typeface="Cambria Math" panose="02040503050406030204" pitchFamily="18" charset="0"/>
                            </a:rPr>
                          </m:ctrlPr>
                        </m:dPr>
                        <m:e>
                          <m:f>
                            <m:fPr>
                              <m:ctrlPr>
                                <a:rPr lang="en-US" sz="1100" b="0" i="1">
                                  <a:latin typeface="Cambria Math" panose="02040503050406030204" pitchFamily="18" charset="0"/>
                                </a:rPr>
                              </m:ctrlPr>
                            </m:fPr>
                            <m:num>
                              <m:r>
                                <a:rPr lang="en-US" sz="1100" b="0" i="1">
                                  <a:latin typeface="Cambria Math" panose="02040503050406030204" pitchFamily="18" charset="0"/>
                                </a:rPr>
                                <m:t>5.85</m:t>
                              </m:r>
                            </m:num>
                            <m:den>
                              <m:rad>
                                <m:radPr>
                                  <m:degHide m:val="on"/>
                                  <m:ctrlPr>
                                    <a:rPr lang="en-US" sz="1100" b="0" i="1">
                                      <a:latin typeface="Cambria Math" panose="02040503050406030204" pitchFamily="18" charset="0"/>
                                    </a:rPr>
                                  </m:ctrlPr>
                                </m:radPr>
                                <m:deg/>
                                <m:e>
                                  <m:r>
                                    <a:rPr lang="en-US" sz="1100" b="0" i="1">
                                      <a:latin typeface="Cambria Math" panose="02040503050406030204" pitchFamily="18" charset="0"/>
                                    </a:rPr>
                                    <m:t>10</m:t>
                                  </m:r>
                                </m:e>
                              </m:rad>
                            </m:den>
                          </m:f>
                        </m:e>
                      </m:d>
                    </m:oMath>
                  </a14:m>
                  <a:r>
                    <a:rPr lang="en-US" sz="1100"/>
                    <a:t> = 23.8</a:t>
                  </a:r>
                </a:p>
              </p:txBody>
            </p:sp>
          </mc:Choice>
          <mc:Fallback>
            <p:sp>
              <p:nvSpPr>
                <p:cNvPr id="21" name="TextBox 2">
                  <a:extLst>
                    <a:ext uri="{FF2B5EF4-FFF2-40B4-BE49-F238E27FC236}">
                      <a16:creationId xmlns:a16="http://schemas.microsoft.com/office/drawing/2014/main" id="{142F26A5-1746-7749-9165-415D34DAB637}"/>
                    </a:ext>
                  </a:extLst>
                </p:cNvPr>
                <p:cNvSpPr txBox="1">
                  <a:spLocks noRot="1" noChangeAspect="1" noMove="1" noResize="1" noEditPoints="1" noAdjustHandles="1" noChangeArrowheads="1" noChangeShapeType="1" noTextEdit="1"/>
                </p:cNvSpPr>
                <p:nvPr/>
              </p:nvSpPr>
              <p:spPr>
                <a:xfrm>
                  <a:off x="5076600" y="5766268"/>
                  <a:ext cx="2569806" cy="258982"/>
                </a:xfrm>
                <a:prstGeom prst="rect">
                  <a:avLst/>
                </a:prstGeom>
                <a:blipFill>
                  <a:blip r:embed="rId7"/>
                  <a:stretch>
                    <a:fillRect l="-1970" t="-4762" b="-14286"/>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93A17A1-F9A7-9D4A-B26A-484859022CD1}"/>
                  </a:ext>
                </a:extLst>
              </p:cNvPr>
              <p:cNvSpPr txBox="1"/>
              <p:nvPr/>
            </p:nvSpPr>
            <p:spPr>
              <a:xfrm>
                <a:off x="4114234" y="4597480"/>
                <a:ext cx="4419600" cy="954107"/>
              </a:xfrm>
              <a:prstGeom prst="rect">
                <a:avLst/>
              </a:prstGeom>
              <a:noFill/>
            </p:spPr>
            <p:txBody>
              <a:bodyPr wrap="square" rtlCol="0">
                <a:spAutoFit/>
              </a:bodyPr>
              <a:lstStyle/>
              <a:p>
                <a:r>
                  <a:rPr lang="en-US" sz="1400" dirty="0"/>
                  <a:t>Using the confidence interval formula, we calculated with 90% confidence that the population mean would be in between the Upper and Lower boundaries </a:t>
                </a:r>
              </a:p>
              <a:p>
                <a:pPr algn="ctr"/>
                <a:r>
                  <a:rPr lang="en-US" sz="1400" dirty="0"/>
                  <a:t>23.8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 </m:t>
                    </m:r>
                    <m:r>
                      <m:rPr>
                        <m:sty m:val="p"/>
                      </m:rPr>
                      <a:rPr lang="en-US" sz="1400" dirty="0">
                        <a:latin typeface="Cambria Math" panose="02040503050406030204" pitchFamily="18" charset="0"/>
                      </a:rPr>
                      <m:t>μ</m:t>
                    </m:r>
                    <m:r>
                      <a:rPr lang="en-US" sz="1400" b="0" i="0" dirty="0" smtClean="0">
                        <a:latin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≤30.19</m:t>
                    </m:r>
                  </m:oMath>
                </a14:m>
                <a:r>
                  <a:rPr lang="en-US" sz="1400" dirty="0"/>
                  <a:t>.  </a:t>
                </a:r>
              </a:p>
            </p:txBody>
          </p:sp>
        </mc:Choice>
        <mc:Fallback>
          <p:sp>
            <p:nvSpPr>
              <p:cNvPr id="18" name="TextBox 17">
                <a:extLst>
                  <a:ext uri="{FF2B5EF4-FFF2-40B4-BE49-F238E27FC236}">
                    <a16:creationId xmlns:a16="http://schemas.microsoft.com/office/drawing/2014/main" id="{793A17A1-F9A7-9D4A-B26A-484859022CD1}"/>
                  </a:ext>
                </a:extLst>
              </p:cNvPr>
              <p:cNvSpPr txBox="1">
                <a:spLocks noRot="1" noChangeAspect="1" noMove="1" noResize="1" noEditPoints="1" noAdjustHandles="1" noChangeArrowheads="1" noChangeShapeType="1" noTextEdit="1"/>
              </p:cNvSpPr>
              <p:nvPr/>
            </p:nvSpPr>
            <p:spPr>
              <a:xfrm>
                <a:off x="4114234" y="4597480"/>
                <a:ext cx="4419600" cy="954107"/>
              </a:xfrm>
              <a:prstGeom prst="rect">
                <a:avLst/>
              </a:prstGeom>
              <a:blipFill>
                <a:blip r:embed="rId8"/>
                <a:stretch>
                  <a:fillRect l="-575" t="-1316" b="-5263"/>
                </a:stretch>
              </a:blipFill>
            </p:spPr>
            <p:txBody>
              <a:bodyPr/>
              <a:lstStyle/>
              <a:p>
                <a:r>
                  <a:rPr lang="en-US">
                    <a:noFill/>
                  </a:rPr>
                  <a:t> </a:t>
                </a:r>
              </a:p>
            </p:txBody>
          </p:sp>
        </mc:Fallback>
      </mc:AlternateContent>
      <p:sp>
        <p:nvSpPr>
          <p:cNvPr id="23" name="Line 9">
            <a:extLst>
              <a:ext uri="{FF2B5EF4-FFF2-40B4-BE49-F238E27FC236}">
                <a16:creationId xmlns:a16="http://schemas.microsoft.com/office/drawing/2014/main" id="{AAA5DA9A-5E16-7042-B5C7-8CE642E7CF9B}"/>
              </a:ext>
            </a:extLst>
          </p:cNvPr>
          <p:cNvSpPr>
            <a:spLocks noChangeShapeType="1"/>
          </p:cNvSpPr>
          <p:nvPr/>
        </p:nvSpPr>
        <p:spPr bwMode="auto">
          <a:xfrm flipH="1">
            <a:off x="1066800" y="3853897"/>
            <a:ext cx="7162800" cy="38568"/>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957914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08B6-BB61-874B-A5BD-F29AD4A5F51E}"/>
              </a:ext>
            </a:extLst>
          </p:cNvPr>
          <p:cNvSpPr>
            <a:spLocks noGrp="1"/>
          </p:cNvSpPr>
          <p:nvPr>
            <p:ph type="title"/>
          </p:nvPr>
        </p:nvSpPr>
        <p:spPr>
          <a:xfrm>
            <a:off x="647700" y="2331"/>
            <a:ext cx="7772400" cy="1143000"/>
          </a:xfrm>
        </p:spPr>
        <p:txBody>
          <a:bodyPr/>
          <a:lstStyle/>
          <a:p>
            <a:r>
              <a:rPr lang="en-US" dirty="0"/>
              <a:t>Analyze</a:t>
            </a:r>
          </a:p>
        </p:txBody>
      </p:sp>
      <p:sp>
        <p:nvSpPr>
          <p:cNvPr id="4" name="Rectangle 3">
            <a:extLst>
              <a:ext uri="{FF2B5EF4-FFF2-40B4-BE49-F238E27FC236}">
                <a16:creationId xmlns:a16="http://schemas.microsoft.com/office/drawing/2014/main" id="{08B57A3D-F5DD-0A46-98E2-D86CE98D2754}"/>
              </a:ext>
            </a:extLst>
          </p:cNvPr>
          <p:cNvSpPr>
            <a:spLocks noChangeArrowheads="1"/>
          </p:cNvSpPr>
          <p:nvPr/>
        </p:nvSpPr>
        <p:spPr bwMode="auto">
          <a:xfrm>
            <a:off x="-3048" y="6624739"/>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 name="TextBox 4">
            <a:extLst>
              <a:ext uri="{FF2B5EF4-FFF2-40B4-BE49-F238E27FC236}">
                <a16:creationId xmlns:a16="http://schemas.microsoft.com/office/drawing/2014/main" id="{15B2CCB2-40D7-4245-B6C8-2345ED9E2AF5}"/>
              </a:ext>
            </a:extLst>
          </p:cNvPr>
          <p:cNvSpPr txBox="1"/>
          <p:nvPr/>
        </p:nvSpPr>
        <p:spPr>
          <a:xfrm>
            <a:off x="8476488" y="6618258"/>
            <a:ext cx="533400" cy="246221"/>
          </a:xfrm>
          <a:prstGeom prst="rect">
            <a:avLst/>
          </a:prstGeom>
          <a:noFill/>
        </p:spPr>
        <p:txBody>
          <a:bodyPr wrap="square" rtlCol="0">
            <a:spAutoFit/>
          </a:bodyPr>
          <a:lstStyle/>
          <a:p>
            <a:r>
              <a:rPr lang="en-US" sz="1000" dirty="0">
                <a:solidFill>
                  <a:schemeClr val="bg1"/>
                </a:solidFill>
              </a:rPr>
              <a:t>Page 8</a:t>
            </a:r>
          </a:p>
        </p:txBody>
      </p:sp>
      <p:sp>
        <p:nvSpPr>
          <p:cNvPr id="3" name="TextBox 2">
            <a:extLst>
              <a:ext uri="{FF2B5EF4-FFF2-40B4-BE49-F238E27FC236}">
                <a16:creationId xmlns:a16="http://schemas.microsoft.com/office/drawing/2014/main" id="{E23AE9F7-53D3-8D4F-A2D2-56666AD2B498}"/>
              </a:ext>
            </a:extLst>
          </p:cNvPr>
          <p:cNvSpPr txBox="1"/>
          <p:nvPr/>
        </p:nvSpPr>
        <p:spPr>
          <a:xfrm>
            <a:off x="1454018" y="1633107"/>
            <a:ext cx="6400800" cy="2031325"/>
          </a:xfrm>
          <a:prstGeom prst="rect">
            <a:avLst/>
          </a:prstGeom>
          <a:noFill/>
        </p:spPr>
        <p:txBody>
          <a:bodyPr wrap="square" rtlCol="0">
            <a:spAutoFit/>
          </a:bodyPr>
          <a:lstStyle/>
          <a:p>
            <a:r>
              <a:rPr lang="en-US" sz="1400" dirty="0"/>
              <a:t>Some takeaways from the various test I ran on my data. I was fearful that I wouldn’t have a large enough sample size, to really be able to analyze my data. Being able to calculate the sample size needed for 80% confidence and a small margin of error and having that sample size be very close to what I was able to gather, gave me the confidence in my sample. The regression analysis told me a lot about the correlation between process time and downtime. Looking at my process map, I already knew that their was too many steps in my data, but I know strongly believe that in reducing the number of steps, I can reduce the amount of downtime and that would allow me to improve my process time. </a:t>
            </a:r>
          </a:p>
        </p:txBody>
      </p:sp>
      <p:grpSp>
        <p:nvGrpSpPr>
          <p:cNvPr id="29" name="Group 28">
            <a:extLst>
              <a:ext uri="{FF2B5EF4-FFF2-40B4-BE49-F238E27FC236}">
                <a16:creationId xmlns:a16="http://schemas.microsoft.com/office/drawing/2014/main" id="{67773C44-1F5A-BB44-90DD-76AB76D9168E}"/>
              </a:ext>
            </a:extLst>
          </p:cNvPr>
          <p:cNvGrpSpPr/>
          <p:nvPr/>
        </p:nvGrpSpPr>
        <p:grpSpPr>
          <a:xfrm>
            <a:off x="1051939" y="4152208"/>
            <a:ext cx="3111500" cy="1263351"/>
            <a:chOff x="1070007" y="4692693"/>
            <a:chExt cx="3111500" cy="1263351"/>
          </a:xfrm>
        </p:grpSpPr>
        <p:pic>
          <p:nvPicPr>
            <p:cNvPr id="17" name="Picture 16">
              <a:extLst>
                <a:ext uri="{FF2B5EF4-FFF2-40B4-BE49-F238E27FC236}">
                  <a16:creationId xmlns:a16="http://schemas.microsoft.com/office/drawing/2014/main" id="{9F61E4FC-3CFD-E947-A6F6-01FD269E4241}"/>
                </a:ext>
              </a:extLst>
            </p:cNvPr>
            <p:cNvPicPr>
              <a:picLocks noChangeAspect="1"/>
            </p:cNvPicPr>
            <p:nvPr/>
          </p:nvPicPr>
          <p:blipFill>
            <a:blip r:embed="rId2"/>
            <a:stretch>
              <a:fillRect/>
            </a:stretch>
          </p:blipFill>
          <p:spPr>
            <a:xfrm>
              <a:off x="1070007" y="5182478"/>
              <a:ext cx="3111500" cy="457200"/>
            </a:xfrm>
            <a:prstGeom prst="rect">
              <a:avLst/>
            </a:prstGeom>
          </p:spPr>
        </p:pic>
        <p:sp>
          <p:nvSpPr>
            <p:cNvPr id="22" name="TextBox 21">
              <a:extLst>
                <a:ext uri="{FF2B5EF4-FFF2-40B4-BE49-F238E27FC236}">
                  <a16:creationId xmlns:a16="http://schemas.microsoft.com/office/drawing/2014/main" id="{2747C662-01E9-7444-9B4F-26CE312D04B9}"/>
                </a:ext>
              </a:extLst>
            </p:cNvPr>
            <p:cNvSpPr txBox="1"/>
            <p:nvPr/>
          </p:nvSpPr>
          <p:spPr>
            <a:xfrm>
              <a:off x="1295400" y="4692693"/>
              <a:ext cx="2660715" cy="523220"/>
            </a:xfrm>
            <a:prstGeom prst="rect">
              <a:avLst/>
            </a:prstGeom>
            <a:noFill/>
          </p:spPr>
          <p:txBody>
            <a:bodyPr wrap="square" rtlCol="0">
              <a:spAutoFit/>
            </a:bodyPr>
            <a:lstStyle/>
            <a:p>
              <a:pPr algn="ctr"/>
              <a:r>
                <a:rPr lang="en-US" sz="1400" dirty="0"/>
                <a:t>Sigma Quality level for the original process</a:t>
              </a:r>
            </a:p>
          </p:txBody>
        </p:sp>
        <p:sp>
          <p:nvSpPr>
            <p:cNvPr id="23" name="TextBox 22">
              <a:extLst>
                <a:ext uri="{FF2B5EF4-FFF2-40B4-BE49-F238E27FC236}">
                  <a16:creationId xmlns:a16="http://schemas.microsoft.com/office/drawing/2014/main" id="{0EBCDD33-CBC8-864B-BF00-5F5F845388E9}"/>
                </a:ext>
              </a:extLst>
            </p:cNvPr>
            <p:cNvSpPr txBox="1"/>
            <p:nvPr/>
          </p:nvSpPr>
          <p:spPr>
            <a:xfrm>
              <a:off x="2130457" y="5648267"/>
              <a:ext cx="990600" cy="307777"/>
            </a:xfrm>
            <a:prstGeom prst="rect">
              <a:avLst/>
            </a:prstGeom>
            <a:noFill/>
          </p:spPr>
          <p:txBody>
            <a:bodyPr wrap="square" rtlCol="0">
              <a:spAutoFit/>
            </a:bodyPr>
            <a:lstStyle/>
            <a:p>
              <a:r>
                <a:rPr lang="en-US" sz="1400" b="1" dirty="0"/>
                <a:t>SQL = 2.0</a:t>
              </a:r>
            </a:p>
          </p:txBody>
        </p:sp>
      </p:grpSp>
      <p:grpSp>
        <p:nvGrpSpPr>
          <p:cNvPr id="28" name="Group 27">
            <a:extLst>
              <a:ext uri="{FF2B5EF4-FFF2-40B4-BE49-F238E27FC236}">
                <a16:creationId xmlns:a16="http://schemas.microsoft.com/office/drawing/2014/main" id="{040A2079-ECA7-BE48-BC9F-CC7ECD3ABB44}"/>
              </a:ext>
            </a:extLst>
          </p:cNvPr>
          <p:cNvGrpSpPr/>
          <p:nvPr/>
        </p:nvGrpSpPr>
        <p:grpSpPr>
          <a:xfrm>
            <a:off x="4709539" y="4152208"/>
            <a:ext cx="3111500" cy="1263351"/>
            <a:chOff x="4727607" y="4692693"/>
            <a:chExt cx="3111500" cy="1263351"/>
          </a:xfrm>
        </p:grpSpPr>
        <p:sp>
          <p:nvSpPr>
            <p:cNvPr id="24" name="TextBox 23">
              <a:extLst>
                <a:ext uri="{FF2B5EF4-FFF2-40B4-BE49-F238E27FC236}">
                  <a16:creationId xmlns:a16="http://schemas.microsoft.com/office/drawing/2014/main" id="{29650C49-AD2F-5847-86AD-C3064356AC42}"/>
                </a:ext>
              </a:extLst>
            </p:cNvPr>
            <p:cNvSpPr txBox="1"/>
            <p:nvPr/>
          </p:nvSpPr>
          <p:spPr>
            <a:xfrm>
              <a:off x="4953000" y="4692693"/>
              <a:ext cx="2660715" cy="523220"/>
            </a:xfrm>
            <a:prstGeom prst="rect">
              <a:avLst/>
            </a:prstGeom>
            <a:noFill/>
          </p:spPr>
          <p:txBody>
            <a:bodyPr wrap="square" rtlCol="0">
              <a:spAutoFit/>
            </a:bodyPr>
            <a:lstStyle/>
            <a:p>
              <a:pPr algn="ctr"/>
              <a:r>
                <a:rPr lang="en-US" sz="1400" dirty="0"/>
                <a:t>Sigma Quality level for the improved process</a:t>
              </a:r>
            </a:p>
          </p:txBody>
        </p:sp>
        <p:pic>
          <p:nvPicPr>
            <p:cNvPr id="26" name="Picture 25">
              <a:extLst>
                <a:ext uri="{FF2B5EF4-FFF2-40B4-BE49-F238E27FC236}">
                  <a16:creationId xmlns:a16="http://schemas.microsoft.com/office/drawing/2014/main" id="{425538AD-4B33-394D-8433-CC2CFAE0BE64}"/>
                </a:ext>
              </a:extLst>
            </p:cNvPr>
            <p:cNvPicPr>
              <a:picLocks noChangeAspect="1"/>
            </p:cNvPicPr>
            <p:nvPr/>
          </p:nvPicPr>
          <p:blipFill>
            <a:blip r:embed="rId3"/>
            <a:stretch>
              <a:fillRect/>
            </a:stretch>
          </p:blipFill>
          <p:spPr>
            <a:xfrm>
              <a:off x="4727607" y="5180469"/>
              <a:ext cx="3111500" cy="457200"/>
            </a:xfrm>
            <a:prstGeom prst="rect">
              <a:avLst/>
            </a:prstGeom>
          </p:spPr>
        </p:pic>
        <p:sp>
          <p:nvSpPr>
            <p:cNvPr id="27" name="TextBox 26">
              <a:extLst>
                <a:ext uri="{FF2B5EF4-FFF2-40B4-BE49-F238E27FC236}">
                  <a16:creationId xmlns:a16="http://schemas.microsoft.com/office/drawing/2014/main" id="{981A4F3A-7705-AA4F-9CCC-77EB163C5278}"/>
                </a:ext>
              </a:extLst>
            </p:cNvPr>
            <p:cNvSpPr txBox="1"/>
            <p:nvPr/>
          </p:nvSpPr>
          <p:spPr>
            <a:xfrm>
              <a:off x="5710285" y="5648267"/>
              <a:ext cx="1146143" cy="307777"/>
            </a:xfrm>
            <a:prstGeom prst="rect">
              <a:avLst/>
            </a:prstGeom>
            <a:noFill/>
          </p:spPr>
          <p:txBody>
            <a:bodyPr wrap="square" rtlCol="0">
              <a:spAutoFit/>
            </a:bodyPr>
            <a:lstStyle/>
            <a:p>
              <a:r>
                <a:rPr lang="en-US" sz="1400" b="1" dirty="0"/>
                <a:t>SQL = 2.75</a:t>
              </a:r>
            </a:p>
          </p:txBody>
        </p:sp>
      </p:grpSp>
    </p:spTree>
    <p:extLst>
      <p:ext uri="{BB962C8B-B14F-4D97-AF65-F5344CB8AC3E}">
        <p14:creationId xmlns:p14="http://schemas.microsoft.com/office/powerpoint/2010/main" val="263173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08B6-BB61-874B-A5BD-F29AD4A5F51E}"/>
              </a:ext>
            </a:extLst>
          </p:cNvPr>
          <p:cNvSpPr>
            <a:spLocks noGrp="1"/>
          </p:cNvSpPr>
          <p:nvPr>
            <p:ph type="title"/>
          </p:nvPr>
        </p:nvSpPr>
        <p:spPr>
          <a:xfrm>
            <a:off x="647700" y="2331"/>
            <a:ext cx="7772400" cy="1143000"/>
          </a:xfrm>
        </p:spPr>
        <p:txBody>
          <a:bodyPr/>
          <a:lstStyle/>
          <a:p>
            <a:r>
              <a:rPr lang="en-US" dirty="0"/>
              <a:t>Improve</a:t>
            </a:r>
          </a:p>
        </p:txBody>
      </p:sp>
      <p:sp>
        <p:nvSpPr>
          <p:cNvPr id="4" name="Rectangle 3">
            <a:extLst>
              <a:ext uri="{FF2B5EF4-FFF2-40B4-BE49-F238E27FC236}">
                <a16:creationId xmlns:a16="http://schemas.microsoft.com/office/drawing/2014/main" id="{08B57A3D-F5DD-0A46-98E2-D86CE98D2754}"/>
              </a:ext>
            </a:extLst>
          </p:cNvPr>
          <p:cNvSpPr>
            <a:spLocks noChangeArrowheads="1"/>
          </p:cNvSpPr>
          <p:nvPr/>
        </p:nvSpPr>
        <p:spPr bwMode="auto">
          <a:xfrm>
            <a:off x="-3048" y="6624739"/>
            <a:ext cx="9144000" cy="233261"/>
          </a:xfrm>
          <a:prstGeom prst="rect">
            <a:avLst/>
          </a:prstGeom>
          <a:solidFill>
            <a:srgbClr val="2E4EC1"/>
          </a:solidFill>
          <a:ln w="25400">
            <a:no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5" name="TextBox 4">
            <a:extLst>
              <a:ext uri="{FF2B5EF4-FFF2-40B4-BE49-F238E27FC236}">
                <a16:creationId xmlns:a16="http://schemas.microsoft.com/office/drawing/2014/main" id="{15B2CCB2-40D7-4245-B6C8-2345ED9E2AF5}"/>
              </a:ext>
            </a:extLst>
          </p:cNvPr>
          <p:cNvSpPr txBox="1"/>
          <p:nvPr/>
        </p:nvSpPr>
        <p:spPr>
          <a:xfrm>
            <a:off x="8476488" y="6618258"/>
            <a:ext cx="533400" cy="246221"/>
          </a:xfrm>
          <a:prstGeom prst="rect">
            <a:avLst/>
          </a:prstGeom>
          <a:noFill/>
        </p:spPr>
        <p:txBody>
          <a:bodyPr wrap="square" rtlCol="0">
            <a:spAutoFit/>
          </a:bodyPr>
          <a:lstStyle/>
          <a:p>
            <a:r>
              <a:rPr lang="en-US" sz="1000" dirty="0">
                <a:solidFill>
                  <a:schemeClr val="bg1"/>
                </a:solidFill>
              </a:rPr>
              <a:t>Page 9</a:t>
            </a:r>
          </a:p>
        </p:txBody>
      </p:sp>
      <p:sp>
        <p:nvSpPr>
          <p:cNvPr id="7" name="TextBox 6">
            <a:extLst>
              <a:ext uri="{FF2B5EF4-FFF2-40B4-BE49-F238E27FC236}">
                <a16:creationId xmlns:a16="http://schemas.microsoft.com/office/drawing/2014/main" id="{DFA45128-37CB-1C46-90BA-2CDD6B39032E}"/>
              </a:ext>
            </a:extLst>
          </p:cNvPr>
          <p:cNvSpPr txBox="1"/>
          <p:nvPr/>
        </p:nvSpPr>
        <p:spPr>
          <a:xfrm>
            <a:off x="1085850" y="1447800"/>
            <a:ext cx="6896100" cy="4616648"/>
          </a:xfrm>
          <a:prstGeom prst="rect">
            <a:avLst/>
          </a:prstGeom>
          <a:noFill/>
        </p:spPr>
        <p:txBody>
          <a:bodyPr wrap="square" rtlCol="0">
            <a:spAutoFit/>
          </a:bodyPr>
          <a:lstStyle/>
          <a:p>
            <a:pPr marL="342900" indent="-342900">
              <a:buFont typeface="+mj-lt"/>
              <a:buAutoNum type="arabicPeriod"/>
            </a:pPr>
            <a:r>
              <a:rPr lang="en-US" sz="1400" dirty="0"/>
              <a:t>The first improves I made were to the number of steps involved in producing the report. After querying the raw data, we manually format the data within excel, which I felt was an unnecessary step. Working with our business intelligence team, they were able to make some changes to the query that allowed the date to be changed into the correct format. They also created some custom variables, that removed default null values and replaced them with blanks, this was done to 3 data fields. This automation allowed us to remove 4 steps from our process. </a:t>
            </a:r>
          </a:p>
          <a:p>
            <a:pPr marL="342900" indent="-342900">
              <a:buFont typeface="+mj-lt"/>
              <a:buAutoNum type="arabicPeriod"/>
            </a:pPr>
            <a:r>
              <a:rPr lang="en-US" sz="1400" dirty="0"/>
              <a:t>One of the steps in our process is downloading the data and putting it into a template file. This is where a large part of the downtime is recorded, because it takes a significant amount of time to export our data and transfer it to the template file. Working with my co-worker, Andrew, we worked on rearranging the query so that the data would be exported in the same format at the template. </a:t>
            </a:r>
          </a:p>
          <a:p>
            <a:pPr marL="342900" indent="-342900">
              <a:buFont typeface="+mj-lt"/>
              <a:buAutoNum type="arabicPeriod"/>
            </a:pPr>
            <a:r>
              <a:rPr lang="en-US" sz="1400" dirty="0"/>
              <a:t>Another improvement we made, was more robust training. After updating the query and eliminating some formatting steps, we wrote a new process document that documented the best way to perform each step to maximum efficiency. We also made the suggestion to only run the report on Monday, as earlier in the week tend to have the fastest process time and prevented the producer from having unnecessary data in the report.</a:t>
            </a:r>
          </a:p>
          <a:p>
            <a:pPr marL="342900" indent="-342900">
              <a:buFont typeface="+mj-lt"/>
              <a:buAutoNum type="arabicPeriod"/>
            </a:pPr>
            <a:r>
              <a:rPr lang="en-US" sz="1400" dirty="0"/>
              <a:t>One improvement that we as a team still need to work on, is eliminating the potential for errors in the data export that requires the entire process to be redone. We are still unsure of what causes this error, which is a duplication of the data in the export, so there are still spikes in our data processing time due to this. </a:t>
            </a:r>
          </a:p>
        </p:txBody>
      </p:sp>
    </p:spTree>
    <p:extLst>
      <p:ext uri="{BB962C8B-B14F-4D97-AF65-F5344CB8AC3E}">
        <p14:creationId xmlns:p14="http://schemas.microsoft.com/office/powerpoint/2010/main" val="16595966"/>
      </p:ext>
    </p:extLst>
  </p:cSld>
  <p:clrMapOvr>
    <a:masterClrMapping/>
  </p:clrMapOvr>
</p:sld>
</file>

<file path=ppt/theme/theme1.xml><?xml version="1.0" encoding="utf-8"?>
<a:theme xmlns:a="http://schemas.openxmlformats.org/drawingml/2006/main" name="Blank Presentatio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oryboard_template_2" id="{41B31A1D-1B26-9440-8E50-4285ECB2549F}" vid="{C6A17BBE-034E-BD49-9279-743FC0ADDC6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 Presentation</Template>
  <TotalTime>10231</TotalTime>
  <Words>1581</Words>
  <Application>Microsoft Macintosh PowerPoint</Application>
  <PresentationFormat>On-screen Show (4:3)</PresentationFormat>
  <Paragraphs>108</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Andale Mono</vt:lpstr>
      <vt:lpstr>Arial</vt:lpstr>
      <vt:lpstr>Cambria Math</vt:lpstr>
      <vt:lpstr>Times New Roman</vt:lpstr>
      <vt:lpstr>Blank Presentation</vt:lpstr>
      <vt:lpstr>PowerPoint Presentation</vt:lpstr>
      <vt:lpstr>Define</vt:lpstr>
      <vt:lpstr>Measure</vt:lpstr>
      <vt:lpstr>Measure</vt:lpstr>
      <vt:lpstr>Analyze</vt:lpstr>
      <vt:lpstr>Analyze</vt:lpstr>
      <vt:lpstr>Analyze</vt:lpstr>
      <vt:lpstr>Analyze</vt:lpstr>
      <vt:lpstr>Improve</vt:lpstr>
      <vt:lpstr>Control</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Courtney Zimmer</dc:creator>
  <cp:lastModifiedBy>Courtney Zimmer</cp:lastModifiedBy>
  <cp:revision>80</cp:revision>
  <cp:lastPrinted>2003-12-01T15:07:35Z</cp:lastPrinted>
  <dcterms:created xsi:type="dcterms:W3CDTF">2019-06-01T18:30:19Z</dcterms:created>
  <dcterms:modified xsi:type="dcterms:W3CDTF">2019-06-08T21:04:26Z</dcterms:modified>
</cp:coreProperties>
</file>